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333" r:id="rId2"/>
    <p:sldId id="2334" r:id="rId3"/>
    <p:sldId id="2264" r:id="rId4"/>
    <p:sldId id="2205" r:id="rId5"/>
    <p:sldId id="2194" r:id="rId6"/>
    <p:sldId id="2195" r:id="rId7"/>
    <p:sldId id="2204" r:id="rId8"/>
    <p:sldId id="338" r:id="rId9"/>
    <p:sldId id="335" r:id="rId10"/>
    <p:sldId id="2206" r:id="rId11"/>
    <p:sldId id="2207" r:id="rId12"/>
    <p:sldId id="2210" r:id="rId13"/>
    <p:sldId id="2209" r:id="rId14"/>
    <p:sldId id="2218" r:id="rId15"/>
    <p:sldId id="2211" r:id="rId16"/>
    <p:sldId id="2214" r:id="rId17"/>
    <p:sldId id="2216" r:id="rId18"/>
    <p:sldId id="2221" r:id="rId19"/>
    <p:sldId id="2215" r:id="rId20"/>
    <p:sldId id="2261" r:id="rId21"/>
    <p:sldId id="2258" r:id="rId22"/>
    <p:sldId id="2251" r:id="rId23"/>
    <p:sldId id="2252" r:id="rId24"/>
    <p:sldId id="2222" r:id="rId25"/>
    <p:sldId id="2223" r:id="rId26"/>
    <p:sldId id="2260" r:id="rId27"/>
    <p:sldId id="2259" r:id="rId28"/>
    <p:sldId id="2229" r:id="rId29"/>
    <p:sldId id="2224" r:id="rId30"/>
    <p:sldId id="2231" r:id="rId31"/>
    <p:sldId id="2230" r:id="rId32"/>
    <p:sldId id="2233" r:id="rId33"/>
    <p:sldId id="2240" r:id="rId34"/>
    <p:sldId id="2232" r:id="rId35"/>
    <p:sldId id="2235" r:id="rId36"/>
    <p:sldId id="2236" r:id="rId37"/>
    <p:sldId id="2237" r:id="rId38"/>
    <p:sldId id="2238" r:id="rId39"/>
    <p:sldId id="2250" r:id="rId40"/>
    <p:sldId id="2266" r:id="rId41"/>
    <p:sldId id="2191" r:id="rId42"/>
    <p:sldId id="2239" r:id="rId43"/>
    <p:sldId id="2242" r:id="rId44"/>
    <p:sldId id="2241" r:id="rId45"/>
    <p:sldId id="2262" r:id="rId46"/>
    <p:sldId id="2253" r:id="rId47"/>
    <p:sldId id="2256" r:id="rId48"/>
    <p:sldId id="2257" r:id="rId49"/>
    <p:sldId id="2254" r:id="rId50"/>
    <p:sldId id="2255" r:id="rId51"/>
    <p:sldId id="2193" r:id="rId52"/>
    <p:sldId id="2190" r:id="rId53"/>
    <p:sldId id="2189" r:id="rId54"/>
    <p:sldId id="2220" r:id="rId55"/>
    <p:sldId id="2243" r:id="rId56"/>
    <p:sldId id="2246" r:id="rId57"/>
    <p:sldId id="2332" r:id="rId58"/>
    <p:sldId id="2249" r:id="rId59"/>
    <p:sldId id="2247" r:id="rId60"/>
    <p:sldId id="2118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00"/>
    <a:srgbClr val="FF9900"/>
    <a:srgbClr val="FFF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15"/>
    <p:restoredTop sz="92882"/>
  </p:normalViewPr>
  <p:slideViewPr>
    <p:cSldViewPr>
      <p:cViewPr varScale="1">
        <p:scale>
          <a:sx n="90" d="100"/>
          <a:sy n="90" d="100"/>
        </p:scale>
        <p:origin x="1096" y="19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64" y="6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40" d="100"/>
          <a:sy n="140" d="100"/>
        </p:scale>
        <p:origin x="-952" y="14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708C3A-531A-024F-AC28-8A5A6A546E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6A0C2-F519-2843-A5D3-62FE26EEAA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B708F-3235-C64B-8943-6972A9434C3B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12D6D-56CC-D54D-932D-47A6806BD9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54C6A-65DC-BE46-B7D9-7F02E22826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D7988-EEDA-EC40-8435-C5FBC371C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72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91DA07C-0371-AF49-92B1-98B16D460E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470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charset="0"/>
        <a:cs typeface="Arial" pitchFamily="-112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Arial" pitchFamily="-112" charset="0"/>
        <a:cs typeface="Arial" pitchFamily="-112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1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536" rIns="92536"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 + 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5929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terminal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Print(“hello world!”)</a:t>
            </a:r>
          </a:p>
        </p:txBody>
      </p:sp>
    </p:spTree>
    <p:extLst>
      <p:ext uri="{BB962C8B-B14F-4D97-AF65-F5344CB8AC3E}">
        <p14:creationId xmlns:p14="http://schemas.microsoft.com/office/powerpoint/2010/main" val="385529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965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21710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head(cars)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US" b="0" dirty="0"/>
              <a:t> cars is a table that already comes with R and contain 50 observations of speed and distance in two rows</a:t>
            </a:r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scatter.smooth</a:t>
            </a:r>
            <a:r>
              <a:rPr lang="en-GB" b="0" dirty="0"/>
              <a:t>(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x=</a:t>
            </a:r>
            <a:r>
              <a:rPr lang="en-GB" b="0" dirty="0" err="1"/>
              <a:t>cars$speed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y=</a:t>
            </a:r>
            <a:r>
              <a:rPr lang="en-GB" b="0" dirty="0" err="1"/>
              <a:t>cars$dist</a:t>
            </a:r>
            <a:r>
              <a:rPr lang="en-GB" b="0" dirty="0"/>
              <a:t>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main="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Dist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~ Speed"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scatterplot</a:t>
            </a:r>
          </a:p>
          <a:p>
            <a:r>
              <a:rPr lang="en-GB" b="0" dirty="0" err="1"/>
              <a:t>linearMod</a:t>
            </a:r>
            <a:r>
              <a:rPr lang="en-GB" b="0" dirty="0"/>
              <a:t> &lt;-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lm</a:t>
            </a:r>
            <a:r>
              <a:rPr lang="en-GB" b="0" dirty="0"/>
              <a:t>(</a:t>
            </a:r>
            <a:r>
              <a:rPr lang="en-GB" b="0" dirty="0" err="1"/>
              <a:t>dist</a:t>
            </a:r>
            <a:r>
              <a:rPr lang="en-GB" b="0" dirty="0"/>
              <a:t> ~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</a:t>
            </a:r>
            <a:r>
              <a:rPr lang="en-GB" b="0" dirty="0"/>
              <a:t>speed,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data=</a:t>
            </a:r>
            <a:r>
              <a:rPr lang="en-GB" b="0" dirty="0"/>
              <a:t>cars)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 build linear regression model on full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summary</a:t>
            </a:r>
            <a:r>
              <a:rPr lang="en-GB" b="0" dirty="0"/>
              <a:t>(</a:t>
            </a:r>
            <a:r>
              <a:rPr lang="en-GB" b="0" dirty="0" err="1"/>
              <a:t>linearMod</a:t>
            </a:r>
            <a:r>
              <a:rPr lang="en-GB" b="0" dirty="0"/>
              <a:t>)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#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 summary(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)$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r.squared</a:t>
            </a:r>
            <a:endParaRPr lang="en-GB" sz="1200" b="0" kern="1200" dirty="0">
              <a:solidFill>
                <a:schemeClr val="tx1"/>
              </a:solidFill>
              <a:effectLst/>
              <a:latin typeface="Arial" pitchFamily="-112" charset="0"/>
              <a:ea typeface="ＭＳ Ｐゴシック" charset="0"/>
              <a:cs typeface="Arial" pitchFamily="-112" charset="0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abline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linearMod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Arial" pitchFamily="-112" charset="0"/>
                <a:ea typeface="ＭＳ Ｐゴシック" charset="0"/>
                <a:cs typeface="Arial" pitchFamily="-112" charset="0"/>
              </a:rPr>
              <a:t>, col="blue")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99417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7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3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2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0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8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1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93191-D65F-F149-BC40-48BA506CB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3C33BC-767D-8845-BB2C-A473FB4A7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381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2590800" y="6381750"/>
            <a:ext cx="38862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734804-006E-DC44-93A2-A63A0AD6AB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168275" y="-23813"/>
            <a:ext cx="9312275" cy="90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as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220BC4A3-FD0C-0441-AC2B-0C5BB64578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</p:sldLayoutIdLst>
  <p:hf sldNum="0" hdr="0" ftr="0" dt="0"/>
  <p:txStyles>
    <p:titleStyle>
      <a:lvl1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2pPr>
      <a:lvl3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3pPr>
      <a:lvl4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4pPr>
      <a:lvl5pPr algn="l" rtl="0" eaLnBrk="0" fontAlgn="base" hangingPunct="0">
        <a:lnSpc>
          <a:spcPts val="5900"/>
        </a:lnSpc>
        <a:spcBef>
          <a:spcPct val="0"/>
        </a:spcBef>
        <a:spcAft>
          <a:spcPct val="0"/>
        </a:spcAft>
        <a:defRPr sz="7000" b="1">
          <a:solidFill>
            <a:srgbClr val="404040"/>
          </a:solidFill>
          <a:latin typeface="Arial" pitchFamily="-112" charset="0"/>
          <a:ea typeface="ＭＳ Ｐゴシック" charset="0"/>
          <a:cs typeface="Arial" pitchFamily="-11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Arial" pitchFamily="-112" charset="0"/>
          <a:cs typeface="Arial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F596A4043DBEAE9C" TargetMode="External"/><Relationship Id="rId2" Type="http://schemas.openxmlformats.org/officeDocument/2006/relationships/hyperlink" Target="https://www.youtube.com/watch?v=WWqE7YHR4J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DADFC-6BE1-4241-B628-79D50E023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72" t="38139" b="15977"/>
          <a:stretch/>
        </p:blipFill>
        <p:spPr>
          <a:xfrm>
            <a:off x="3390900" y="107006"/>
            <a:ext cx="2247900" cy="1721794"/>
          </a:xfrm>
          <a:prstGeom prst="rect">
            <a:avLst/>
          </a:prstGeom>
        </p:spPr>
      </p:pic>
      <p:pic>
        <p:nvPicPr>
          <p:cNvPr id="5" name="UIST 2018 Teaser">
            <a:hlinkClick r:id="" action="ppaction://media"/>
            <a:extLst>
              <a:ext uri="{FF2B5EF4-FFF2-40B4-BE49-F238E27FC236}">
                <a16:creationId xmlns:a16="http://schemas.microsoft.com/office/drawing/2014/main" id="{ECD9E3C1-A8D6-624E-B79D-F11B8B72B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61517"/>
            <a:ext cx="9144000" cy="50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56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what is the link with statistic?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222222"/>
              </a:solidFill>
              <a:latin typeface="arial" panose="020B0604020202020204" pitchFamily="34" charset="0"/>
              <a:ea typeface="Arial"/>
              <a:cs typeface="Arial"/>
            </a:endParaRPr>
          </a:p>
          <a:p>
            <a:pPr lvl="0" algn="r">
              <a:spcBef>
                <a:spcPct val="20000"/>
              </a:spcBef>
              <a:defRPr/>
            </a:pPr>
            <a:r>
              <a:rPr lang="en-GB" sz="2400" b="0" kern="0" dirty="0">
                <a:solidFill>
                  <a:srgbClr val="222222"/>
                </a:solidFill>
                <a:latin typeface="arial" panose="020B0604020202020204" pitchFamily="34" charset="0"/>
                <a:ea typeface="Arial"/>
                <a:cs typeface="Arial"/>
              </a:rPr>
              <a:t>well, like in many fields related to computer science, statistics is the main tool to </a:t>
            </a:r>
            <a:r>
              <a:rPr lang="en-GB" sz="2400" kern="0" dirty="0">
                <a:solidFill>
                  <a:srgbClr val="99CC00"/>
                </a:solidFill>
                <a:latin typeface="arial" panose="020B0604020202020204" pitchFamily="34" charset="0"/>
                <a:ea typeface="Arial"/>
                <a:cs typeface="Arial"/>
              </a:rPr>
              <a:t>evaluate, demonstrate, predict or analyse data</a:t>
            </a:r>
            <a:endParaRPr lang="en-GB" sz="2400" kern="0" dirty="0">
              <a:solidFill>
                <a:srgbClr val="99CC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68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9050" y="51816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let’s start with an example</a:t>
            </a:r>
          </a:p>
        </p:txBody>
      </p:sp>
    </p:spTree>
    <p:extLst>
      <p:ext uri="{BB962C8B-B14F-4D97-AF65-F5344CB8AC3E}">
        <p14:creationId xmlns:p14="http://schemas.microsoft.com/office/powerpoint/2010/main" val="224222416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D958FF0-C5E7-AE4E-8491-BB4D35FBCF44}"/>
              </a:ext>
            </a:extLst>
          </p:cNvPr>
          <p:cNvSpPr txBox="1">
            <a:spLocks/>
          </p:cNvSpPr>
          <p:nvPr/>
        </p:nvSpPr>
        <p:spPr bwMode="auto">
          <a:xfrm>
            <a:off x="685800" y="2590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imagine you are designing a graphical interface for a new application on a laptop</a:t>
            </a:r>
          </a:p>
          <a:p>
            <a:pPr>
              <a:spcBef>
                <a:spcPct val="20000"/>
              </a:spcBef>
              <a:defRPr/>
            </a:pPr>
            <a:endParaRPr lang="en-US" sz="2400" b="0" kern="0" dirty="0">
              <a:latin typeface="Arial"/>
              <a:ea typeface="Arial"/>
              <a:cs typeface="Arial"/>
            </a:endParaRPr>
          </a:p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how big should the buttons/icons be?</a:t>
            </a:r>
          </a:p>
        </p:txBody>
      </p:sp>
    </p:spTree>
    <p:extLst>
      <p:ext uri="{BB962C8B-B14F-4D97-AF65-F5344CB8AC3E}">
        <p14:creationId xmlns:p14="http://schemas.microsoft.com/office/powerpoint/2010/main" val="249099689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 </a:t>
            </a:r>
            <a:r>
              <a:rPr lang="en-US" dirty="0">
                <a:latin typeface="Arial" charset="0"/>
                <a:cs typeface="Arial" charset="0"/>
              </a:rPr>
              <a:t>of size </a:t>
            </a:r>
            <a:r>
              <a:rPr lang="en-US" i="1" dirty="0">
                <a:latin typeface="Arial" charset="0"/>
                <a:cs typeface="Arial" charset="0"/>
              </a:rPr>
              <a:t>w</a:t>
            </a:r>
            <a:r>
              <a:rPr lang="en-US" dirty="0">
                <a:latin typeface="Arial" charset="0"/>
                <a:cs typeface="Arial" charset="0"/>
              </a:rPr>
              <a:t> at distance </a:t>
            </a:r>
            <a:r>
              <a:rPr lang="en-US" i="1" dirty="0">
                <a:latin typeface="Arial" charset="0"/>
                <a:cs typeface="Arial" charset="0"/>
              </a:rPr>
              <a:t>d </a:t>
            </a:r>
            <a:r>
              <a:rPr lang="en-US" dirty="0">
                <a:latin typeface="Arial" charset="0"/>
                <a:cs typeface="Arial" charset="0"/>
              </a:rPr>
              <a:t>can be described as T = a + b log (1 + d/w)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 = </a:t>
            </a:r>
            <a:r>
              <a:rPr lang="en-US" dirty="0">
                <a:solidFill>
                  <a:srgbClr val="FF9900"/>
                </a:solidFill>
                <a:latin typeface="Arial" charset="0"/>
                <a:cs typeface="Arial" charset="0"/>
              </a:rPr>
              <a:t>a + b 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I</a:t>
            </a:r>
            <a:r>
              <a:rPr lang="en-US" sz="1200" dirty="0" err="1">
                <a:solidFill>
                  <a:srgbClr val="99CC00"/>
                </a:solidFill>
                <a:latin typeface="Arial" charset="0"/>
                <a:cs typeface="Arial" charset="0"/>
              </a:rPr>
              <a:t>ndex</a:t>
            </a:r>
            <a:r>
              <a:rPr lang="en-US" dirty="0" err="1">
                <a:solidFill>
                  <a:srgbClr val="99CC00"/>
                </a:solidFill>
                <a:latin typeface="Arial" charset="0"/>
                <a:cs typeface="Arial" charset="0"/>
              </a:rPr>
              <a:t>D</a:t>
            </a:r>
            <a:r>
              <a:rPr lang="en-US" sz="1000" dirty="0" err="1">
                <a:solidFill>
                  <a:srgbClr val="99CC00"/>
                </a:solidFill>
                <a:latin typeface="Arial" charset="0"/>
                <a:cs typeface="Arial" charset="0"/>
              </a:rPr>
              <a:t>ifficulty</a:t>
            </a:r>
            <a:endParaRPr lang="en-US" sz="1000" dirty="0">
              <a:solidFill>
                <a:srgbClr val="99CC00"/>
              </a:solidFill>
              <a:latin typeface="Arial" charset="0"/>
              <a:cs typeface="Arial" charset="0"/>
            </a:endParaRP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EB1E29-390B-844C-A479-AE767CAF38C6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276600"/>
            <a:ext cx="1676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1A7B2D-92A4-7143-B9AB-BF107C84916F}"/>
              </a:ext>
            </a:extLst>
          </p:cNvPr>
          <p:cNvCxnSpPr>
            <a:cxnSpLocks/>
          </p:cNvCxnSpPr>
          <p:nvPr/>
        </p:nvCxnSpPr>
        <p:spPr bwMode="auto">
          <a:xfrm>
            <a:off x="5181600" y="3276600"/>
            <a:ext cx="0" cy="762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B88BE88-61A7-A243-9CEB-806FD892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29000" y="4419600"/>
            <a:ext cx="1562100" cy="14351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4E321F-A37D-7C4A-A6AF-7163997790BD}"/>
              </a:ext>
            </a:extLst>
          </p:cNvPr>
          <p:cNvCxnSpPr>
            <a:cxnSpLocks/>
          </p:cNvCxnSpPr>
          <p:nvPr/>
        </p:nvCxnSpPr>
        <p:spPr bwMode="auto">
          <a:xfrm>
            <a:off x="4000500" y="4419600"/>
            <a:ext cx="6477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97B4689-E5A7-034A-B5D4-810C7F6110AE}"/>
              </a:ext>
            </a:extLst>
          </p:cNvPr>
          <p:cNvSpPr/>
          <p:nvPr/>
        </p:nvSpPr>
        <p:spPr>
          <a:xfrm>
            <a:off x="4229100" y="5297934"/>
            <a:ext cx="4476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kern="0" dirty="0">
                <a:solidFill>
                  <a:srgbClr val="404040"/>
                </a:solidFill>
              </a:rPr>
              <a:t>(depends on input device)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4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soft-office-ribbon-1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8"/>
          <a:stretch/>
        </p:blipFill>
        <p:spPr>
          <a:xfrm>
            <a:off x="457200" y="2209800"/>
            <a:ext cx="8317302" cy="2287602"/>
          </a:xfrm>
          <a:prstGeom prst="rect">
            <a:avLst/>
          </a:prstGeom>
        </p:spPr>
      </p:pic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0" y="52578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e.g. one reason why we have ribbons in Word now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65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erpo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38545" cy="6859021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5E359D7C-5AD6-DE48-9046-B381C96F0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57800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smaller glasses = harder and further = harder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0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Fitts</a:t>
            </a:r>
            <a:r>
              <a:rPr lang="ja-JP" altLang="en-US" sz="5600" b="1">
                <a:solidFill>
                  <a:schemeClr val="tx1"/>
                </a:solidFill>
                <a:latin typeface="Arial" charset="0"/>
                <a:cs typeface="Arial" charset="0"/>
              </a:rPr>
              <a:t>’</a:t>
            </a:r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law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the time required to </a:t>
            </a:r>
            <a:r>
              <a:rPr lang="en-US" b="1" dirty="0">
                <a:solidFill>
                  <a:srgbClr val="99CC00"/>
                </a:solidFill>
                <a:latin typeface="Arial" charset="0"/>
                <a:cs typeface="Arial" charset="0"/>
              </a:rPr>
              <a:t>acquire a target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latin typeface="Arial" charset="0"/>
                <a:cs typeface="Arial" charset="0"/>
              </a:rPr>
              <a:t>T = a + b ID</a:t>
            </a:r>
          </a:p>
          <a:p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BF90B9-9ABC-EB4B-A0EF-6B61C12F8C3A}"/>
              </a:ext>
            </a:extLst>
          </p:cNvPr>
          <p:cNvSpPr txBox="1">
            <a:spLocks/>
          </p:cNvSpPr>
          <p:nvPr/>
        </p:nvSpPr>
        <p:spPr bwMode="auto">
          <a:xfrm>
            <a:off x="1447800" y="5105400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defRPr/>
            </a:pPr>
            <a:r>
              <a:rPr lang="en-US" sz="2400" b="0" kern="0" dirty="0">
                <a:latin typeface="Arial"/>
                <a:ea typeface="Arial"/>
                <a:cs typeface="Arial"/>
              </a:rPr>
              <a:t>but where does this equation come from?</a:t>
            </a:r>
          </a:p>
        </p:txBody>
      </p:sp>
    </p:spTree>
    <p:extLst>
      <p:ext uri="{BB962C8B-B14F-4D97-AF65-F5344CB8AC3E}">
        <p14:creationId xmlns:p14="http://schemas.microsoft.com/office/powerpoint/2010/main" val="930536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tts">
            <a:hlinkClick r:id="" action="ppaction://media"/>
            <a:extLst>
              <a:ext uri="{FF2B5EF4-FFF2-40B4-BE49-F238E27FC236}">
                <a16:creationId xmlns:a16="http://schemas.microsoft.com/office/drawing/2014/main" id="{848BD1AB-3ABD-7944-AA78-B96051BD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4000"/>
            <a:ext cx="9144000" cy="2817812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D0B7E27-1C8B-CE41-AD94-B8A3E49E4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41812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let’s run an experiment and ask one participant to click on targets of IDs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6B9D50-A5B3-9240-B33C-A3C99B20548A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3091EB-BAB7-F745-9DC0-00367F40264C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1495A-B790-764B-BB24-61F0BCE124DA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017350-C631-F443-972E-FDE1F0E8CFF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2FFFF4-3878-A54F-864F-15C0A23C5335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466245-48A9-BE43-977E-7EB4C832DE65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16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9C929C-63E4-184E-8E3B-8732545DF938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7FE722-3625-E349-995A-44E28A5FB3D8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99A80D-10FB-FB49-9F6F-69C8E201AC08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79501C-6A45-7942-8775-4FEEC83E17EE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EA045B-9385-3D43-9E48-3AABA36F47FC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7DBF20-EB48-6D4F-96A2-ECA3593BE4DB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A98C8-DADF-E943-A6C7-BD14BC254263}"/>
              </a:ext>
            </a:extLst>
          </p:cNvPr>
          <p:cNvSpPr/>
          <p:nvPr/>
        </p:nvSpPr>
        <p:spPr>
          <a:xfrm>
            <a:off x="4876800" y="3674710"/>
            <a:ext cx="265970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Fitts! T = a + b ID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E06A80A-00E8-C844-B215-2AA808961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58252"/>
            <a:ext cx="9144000" cy="61555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just did a linear regression!</a:t>
            </a:r>
            <a:endParaRPr lang="en-US" sz="3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0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 txBox="1">
            <a:spLocks/>
          </p:cNvSpPr>
          <p:nvPr/>
        </p:nvSpPr>
        <p:spPr bwMode="auto">
          <a:xfrm>
            <a:off x="-1828800" y="1219736"/>
            <a:ext cx="91440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40000" dirty="0">
                <a:solidFill>
                  <a:srgbClr val="99CC00"/>
                </a:solidFill>
              </a:rPr>
              <a:t>11</a:t>
            </a:r>
          </a:p>
        </p:txBody>
      </p:sp>
      <p:sp>
        <p:nvSpPr>
          <p:cNvPr id="3" name="Rectangle 2"/>
          <p:cNvSpPr/>
          <p:nvPr/>
        </p:nvSpPr>
        <p:spPr>
          <a:xfrm>
            <a:off x="5300631" y="2615148"/>
            <a:ext cx="349486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99CC00"/>
                </a:solidFill>
              </a:rPr>
              <a:t>Probability</a:t>
            </a:r>
          </a:p>
          <a:p>
            <a:r>
              <a:rPr lang="en-US" sz="5000" dirty="0">
                <a:solidFill>
                  <a:srgbClr val="99CC00"/>
                </a:solidFill>
              </a:rPr>
              <a:t>and</a:t>
            </a:r>
          </a:p>
          <a:p>
            <a:r>
              <a:rPr lang="en-US" sz="5000" dirty="0">
                <a:solidFill>
                  <a:srgbClr val="99CC00"/>
                </a:solidFill>
              </a:rPr>
              <a:t>Statistics</a:t>
            </a:r>
          </a:p>
          <a:p>
            <a:endParaRPr lang="en-US" b="0" dirty="0"/>
          </a:p>
          <a:p>
            <a:r>
              <a:rPr lang="en-US" b="0" dirty="0">
                <a:latin typeface="Helvetica Neue Light"/>
                <a:cs typeface="Helvetica Neue Light"/>
              </a:rPr>
              <a:t>COMS10011 </a:t>
            </a:r>
          </a:p>
          <a:p>
            <a:endParaRPr lang="en-US" b="0" dirty="0">
              <a:latin typeface="Helvetica Neue Light"/>
              <a:cs typeface="Helvetica Neue Light"/>
            </a:endParaRPr>
          </a:p>
          <a:p>
            <a:r>
              <a:rPr lang="en-US" b="0" dirty="0">
                <a:latin typeface="Helvetica Neue Light"/>
                <a:cs typeface="Helvetica Neue Light"/>
              </a:rPr>
              <a:t>Dr. Anne Roudaut</a:t>
            </a:r>
          </a:p>
          <a:p>
            <a:r>
              <a:rPr lang="en-US" b="0" dirty="0" err="1">
                <a:latin typeface="Helvetica Neue Light"/>
                <a:cs typeface="Helvetica Neue Light"/>
              </a:rPr>
              <a:t>csxar@bristol.ac.uk</a:t>
            </a:r>
            <a:endParaRPr lang="en-US" b="0" dirty="0">
              <a:latin typeface="Helvetica Neue Light"/>
              <a:cs typeface="Helvetica Neue Light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4330700" y="1066800"/>
            <a:ext cx="5956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altLang="ja-JP" sz="4000" dirty="0">
                <a:solidFill>
                  <a:schemeClr val="tx1"/>
                </a:solidFill>
                <a:latin typeface="Helvetica Neue Light" charset="0"/>
                <a:cs typeface="Helvetica Neue Light" charset="0"/>
                <a:sym typeface="Helvetica Neue Light" charset="0"/>
              </a:rPr>
              <a:t>Intro and regressions</a:t>
            </a:r>
            <a:endParaRPr lang="en-US" sz="4000" dirty="0">
              <a:solidFill>
                <a:schemeClr val="tx1"/>
              </a:solidFill>
              <a:latin typeface="Helvetica Neue Light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 flipH="1" flipV="1">
            <a:off x="3657600" y="1460500"/>
            <a:ext cx="457200" cy="11303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176" y="7169"/>
                  <a:pt x="20753" y="14339"/>
                  <a:pt x="17153" y="17939"/>
                </a:cubicBezTo>
                <a:cubicBezTo>
                  <a:pt x="13553" y="21539"/>
                  <a:pt x="6776" y="21569"/>
                  <a:pt x="0" y="21600"/>
                </a:cubicBezTo>
              </a:path>
            </a:pathLst>
          </a:custGeom>
          <a:noFill/>
          <a:ln w="317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77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5600" b="1" dirty="0">
                <a:solidFill>
                  <a:schemeClr val="tx1"/>
                </a:solidFill>
                <a:latin typeface="Arial" charset="0"/>
                <a:cs typeface="Arial" charset="0"/>
              </a:rPr>
              <a:t>regression ::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a </a:t>
            </a:r>
            <a:r>
              <a:rPr lang="en-GB" dirty="0"/>
              <a:t>technique for determining the statistical relationship between two or more variables where a change in a </a:t>
            </a:r>
            <a:r>
              <a:rPr lang="en-GB" b="1" dirty="0">
                <a:solidFill>
                  <a:srgbClr val="99CC00"/>
                </a:solidFill>
              </a:rPr>
              <a:t>dependent variable </a:t>
            </a:r>
            <a:r>
              <a:rPr lang="en-GB" dirty="0"/>
              <a:t>is associated with, and depends on, a change in one or more </a:t>
            </a:r>
            <a:r>
              <a:rPr lang="en-GB" b="1" dirty="0">
                <a:solidFill>
                  <a:srgbClr val="99CC00"/>
                </a:solidFill>
              </a:rPr>
              <a:t>independent variables</a:t>
            </a:r>
          </a:p>
          <a:p>
            <a:pPr>
              <a:lnSpc>
                <a:spcPct val="90000"/>
              </a:lnSpc>
            </a:pPr>
            <a:endParaRPr lang="en-GB" b="1" dirty="0">
              <a:solidFill>
                <a:srgbClr val="99CC00"/>
              </a:solidFill>
            </a:endParaRPr>
          </a:p>
          <a:p>
            <a:pPr>
              <a:lnSpc>
                <a:spcPct val="90000"/>
              </a:lnSpc>
            </a:pPr>
            <a:r>
              <a:rPr lang="en-GB" dirty="0"/>
              <a:t>arguably the most basic technique for </a:t>
            </a:r>
            <a:r>
              <a:rPr lang="en-GB" b="1" dirty="0">
                <a:solidFill>
                  <a:srgbClr val="99CC00"/>
                </a:solidFill>
              </a:rPr>
              <a:t>machine learning</a:t>
            </a:r>
            <a:br>
              <a:rPr lang="en-GB" dirty="0"/>
            </a:br>
            <a:br>
              <a:rPr lang="en-GB" dirty="0"/>
            </a:br>
            <a:endParaRPr lang="en-US" b="1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66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6790" y="44958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quick terminology of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8385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independent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689EE-DB6D-FD45-9848-B2C4E5A78575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722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6C8AF-EE30-974E-9831-A2C3D6EEA606}"/>
              </a:ext>
            </a:extLst>
          </p:cNvPr>
          <p:cNvSpPr/>
          <p:nvPr/>
        </p:nvSpPr>
        <p:spPr>
          <a:xfrm>
            <a:off x="3253604" y="5297725"/>
            <a:ext cx="306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independent variable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92ACED-19F9-F84D-B8F3-53B997FE4386}"/>
              </a:ext>
            </a:extLst>
          </p:cNvPr>
          <p:cNvSpPr/>
          <p:nvPr/>
        </p:nvSpPr>
        <p:spPr>
          <a:xfrm rot="16200000">
            <a:off x="-715540" y="3588914"/>
            <a:ext cx="2876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dependent variable</a:t>
            </a:r>
            <a:endParaRPr lang="en-US" sz="2400" dirty="0">
              <a:solidFill>
                <a:srgbClr val="99CC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474B2C-9A7F-5D42-BC0C-65ABD6F34E52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351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+ b x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8CB4F-8BFF-164A-A635-15502B261D47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 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y intercept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F7CD44-B32D-4A45-AB51-521AE2AFCD57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2A2F2-5BC6-BC45-A77E-DE4111034F2A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543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 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b 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is the </a:t>
            </a:r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slope</a:t>
            </a:r>
            <a:endParaRPr lang="en-US" sz="2400" dirty="0">
              <a:solidFill>
                <a:srgbClr val="99CC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55CC256-BBB8-B045-81E6-C26B861688F6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DEF321-8E90-044F-ACB9-1885009042E2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16A1D80-68E7-6743-A665-E0A118F0B0A1}"/>
              </a:ext>
            </a:extLst>
          </p:cNvPr>
          <p:cNvSpPr/>
          <p:nvPr/>
        </p:nvSpPr>
        <p:spPr>
          <a:xfrm>
            <a:off x="5465107" y="3023917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 y = a + b x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A4304-672B-E848-BB4A-E0F5EC19AC0D}"/>
              </a:ext>
            </a:extLst>
          </p:cNvPr>
          <p:cNvSpPr/>
          <p:nvPr/>
        </p:nvSpPr>
        <p:spPr>
          <a:xfrm rot="20542006">
            <a:off x="3442886" y="2560882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b is the slope</a:t>
            </a:r>
            <a:endParaRPr lang="en-US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63BE6-C2A4-944D-9C87-F673EE85C0D7}"/>
              </a:ext>
            </a:extLst>
          </p:cNvPr>
          <p:cNvCxnSpPr>
            <a:cxnSpLocks/>
          </p:cNvCxnSpPr>
          <p:nvPr/>
        </p:nvCxnSpPr>
        <p:spPr bwMode="auto">
          <a:xfrm>
            <a:off x="4073180" y="3200400"/>
            <a:ext cx="103222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D96DF3-E58A-FC44-93D6-8A14AE1FB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819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14DF0-40DA-E047-8510-9D1240CCBD06}"/>
              </a:ext>
            </a:extLst>
          </p:cNvPr>
          <p:cNvSpPr/>
          <p:nvPr/>
        </p:nvSpPr>
        <p:spPr>
          <a:xfrm>
            <a:off x="1288065" y="4262734"/>
            <a:ext cx="2767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latin typeface="Arial"/>
                <a:ea typeface="Arial"/>
                <a:cs typeface="Arial"/>
              </a:rPr>
              <a:t>a  is the y intercept</a:t>
            </a:r>
            <a:endParaRPr lang="en-US" sz="2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8E35D43-E5C4-194D-AC52-BA296774BEE9}"/>
              </a:ext>
            </a:extLst>
          </p:cNvPr>
          <p:cNvCxnSpPr>
            <a:cxnSpLocks/>
          </p:cNvCxnSpPr>
          <p:nvPr/>
        </p:nvCxnSpPr>
        <p:spPr bwMode="auto">
          <a:xfrm>
            <a:off x="1066800" y="4191000"/>
            <a:ext cx="373437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0AC8EF-5101-6E4D-AFB4-9A18F7D1A113}"/>
              </a:ext>
            </a:extLst>
          </p:cNvPr>
          <p:cNvSpPr/>
          <p:nvPr/>
        </p:nvSpPr>
        <p:spPr bwMode="auto">
          <a:xfrm>
            <a:off x="2438400" y="25146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B4BE80-4858-DD4F-ABF1-445A8527C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2613118"/>
            <a:ext cx="0" cy="112068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BF46038-5CE1-C041-8C80-3A51C81910DB}"/>
              </a:ext>
            </a:extLst>
          </p:cNvPr>
          <p:cNvSpPr/>
          <p:nvPr/>
        </p:nvSpPr>
        <p:spPr>
          <a:xfrm>
            <a:off x="3041472" y="1343033"/>
            <a:ext cx="27895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kern="0" dirty="0">
                <a:solidFill>
                  <a:srgbClr val="99CC00"/>
                </a:solidFill>
                <a:latin typeface="Arial"/>
                <a:ea typeface="Arial"/>
                <a:cs typeface="Arial"/>
              </a:rPr>
              <a:t>residual</a:t>
            </a:r>
            <a:r>
              <a:rPr lang="en-US" sz="2400" b="0" kern="0" dirty="0">
                <a:latin typeface="Arial"/>
                <a:ea typeface="Arial"/>
                <a:cs typeface="Arial"/>
              </a:rPr>
              <a:t> (deviation)</a:t>
            </a:r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B54350-A870-AD45-8B54-C4BD8919B8BF}"/>
              </a:ext>
            </a:extLst>
          </p:cNvPr>
          <p:cNvSpPr/>
          <p:nvPr/>
        </p:nvSpPr>
        <p:spPr>
          <a:xfrm>
            <a:off x="5562600" y="3010747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902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49530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goodness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fit</a:t>
            </a:r>
          </a:p>
        </p:txBody>
      </p:sp>
    </p:spTree>
    <p:extLst>
      <p:ext uri="{BB962C8B-B14F-4D97-AF65-F5344CB8AC3E}">
        <p14:creationId xmlns:p14="http://schemas.microsoft.com/office/powerpoint/2010/main" val="323907570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</a:t>
            </a:r>
          </a:p>
        </p:txBody>
      </p:sp>
    </p:spTree>
    <p:extLst>
      <p:ext uri="{BB962C8B-B14F-4D97-AF65-F5344CB8AC3E}">
        <p14:creationId xmlns:p14="http://schemas.microsoft.com/office/powerpoint/2010/main" val="42439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5198006A-8277-694B-963D-2757B921D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line is a good fit to our data? what about now?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A1380-9AAD-2449-9A9D-8B4F8AAC61C7}"/>
              </a:ext>
            </a:extLst>
          </p:cNvPr>
          <p:cNvSpPr/>
          <p:nvPr/>
        </p:nvSpPr>
        <p:spPr>
          <a:xfrm>
            <a:off x="1089991" y="6179641"/>
            <a:ext cx="6349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solidFill>
                  <a:srgbClr val="99CC00"/>
                </a:solidFill>
              </a:rPr>
              <a:t>&lt;1min brainstorming with your neighbor&gt;</a:t>
            </a:r>
            <a:r>
              <a:rPr lang="en-US" sz="2400" b="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807075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217756880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2590800"/>
            <a:ext cx="784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we can compute the </a:t>
            </a:r>
            <a:r>
              <a:rPr lang="en-US" sz="2400" dirty="0">
                <a:solidFill>
                  <a:srgbClr val="99CC00"/>
                </a:solidFill>
              </a:rPr>
              <a:t>goodness of fit </a:t>
            </a:r>
            <a:r>
              <a:rPr lang="en-US" sz="2400" b="0" dirty="0"/>
              <a:t>with several methods</a:t>
            </a:r>
          </a:p>
          <a:p>
            <a:pPr lvl="0"/>
            <a:endParaRPr lang="en-US" sz="2400" b="0" dirty="0"/>
          </a:p>
          <a:p>
            <a:pPr lvl="0" algn="r"/>
            <a:r>
              <a:rPr lang="en-US" sz="2400" b="0" dirty="0"/>
              <a:t>e.g. standard error of the estimate </a:t>
            </a:r>
          </a:p>
          <a:p>
            <a:pPr lvl="0" algn="r"/>
            <a:r>
              <a:rPr lang="en-US" sz="2400" b="0" dirty="0"/>
              <a:t>or R squared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7628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037181" cy="990600"/>
              <a:chOff x="1158520" y="5638800"/>
              <a:chExt cx="403718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22937" y="5733365"/>
                <a:ext cx="1063112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219476E-629E-8A4F-9EED-8B3E62FDD57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57939" y="4936225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134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standard error of the estimate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3925668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V="1">
            <a:off x="5105400" y="2267634"/>
            <a:ext cx="0" cy="62796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4200" y="2267634"/>
            <a:ext cx="0" cy="7987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589110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310778" y="5015051"/>
              <a:ext cx="4191071" cy="990600"/>
              <a:chOff x="1158520" y="5638800"/>
              <a:chExt cx="4191071" cy="990600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59396" y="5733365"/>
                <a:ext cx="399019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(estimated y – actual y)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123677" y="6204668"/>
                <a:ext cx="2392001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</a:rPr>
                  <a:t>(sample size-2)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1EBF15-25DC-1242-8AEB-EC644CDA0E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13283" y="5638800"/>
                <a:ext cx="3682418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9277750-A2C3-6E40-B745-3ED3DFC823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98004" y="5638800"/>
                <a:ext cx="21527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2B43039-B6E9-D244-B4DE-CA1C6460C4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158520" y="5638800"/>
                <a:ext cx="148299" cy="934795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5B5A7-F829-AE4E-8C81-EDB7DC2B6506}"/>
              </a:ext>
            </a:extLst>
          </p:cNvPr>
          <p:cNvSpPr/>
          <p:nvPr/>
        </p:nvSpPr>
        <p:spPr>
          <a:xfrm>
            <a:off x="2917880" y="4868868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8834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685800" y="25146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S gives a standard error in the metric of the data (the less the better)</a:t>
            </a:r>
          </a:p>
          <a:p>
            <a:pPr lvl="0"/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64470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1792898" y="5109616"/>
              <a:ext cx="3379816" cy="896035"/>
              <a:chOff x="1676400" y="5733365"/>
              <a:chExt cx="3379816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2865416" y="5733365"/>
                <a:ext cx="978153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2830601" y="6204668"/>
                <a:ext cx="978153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252A68-C2D8-884C-873A-DA326585B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9086" y="5373469"/>
            <a:ext cx="32873" cy="34279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05180F-7919-254E-B880-9B53050C3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21333" y="5867198"/>
            <a:ext cx="3284" cy="30006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24363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4628336" y="3674710"/>
            <a:ext cx="315663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b="0" kern="0" dirty="0">
                <a:solidFill>
                  <a:srgbClr val="000000"/>
                </a:solidFill>
              </a:rPr>
              <a:t>Fitts! T = 2.3 + 1.1 ID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1242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209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38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8DA6B708-37A1-2443-B98A-2D4066A36B59}"/>
              </a:ext>
            </a:extLst>
          </p:cNvPr>
          <p:cNvGrpSpPr>
            <a:grpSpLocks/>
          </p:cNvGrpSpPr>
          <p:nvPr/>
        </p:nvGrpSpPr>
        <p:grpSpPr bwMode="auto">
          <a:xfrm>
            <a:off x="6511412" y="-76200"/>
            <a:ext cx="3089787" cy="1865532"/>
            <a:chOff x="5029200" y="990600"/>
            <a:chExt cx="4038600" cy="2438400"/>
          </a:xfrm>
        </p:grpSpPr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BCD204CA-D405-4949-9638-F7651DA7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990600"/>
              <a:ext cx="2438400" cy="2438400"/>
            </a:xfrm>
            <a:prstGeom prst="ellipse">
              <a:avLst/>
            </a:pr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endParaRPr lang="en-US" sz="30000">
                <a:solidFill>
                  <a:schemeClr val="bg1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8BC0A2FC-AF23-D04F-AEC7-F64AC64BC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990600"/>
              <a:ext cx="4038600" cy="243840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tIns="0" rIns="0" bIns="0" anchor="ctr" anchorCtr="1"/>
            <a:lstStyle/>
            <a:p>
              <a:r>
                <a:rPr lang="en-US" sz="2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73984-0D80-8C49-9F3A-4AFBAD4F8A67}"/>
              </a:ext>
            </a:extLst>
          </p:cNvPr>
          <p:cNvSpPr/>
          <p:nvPr/>
        </p:nvSpPr>
        <p:spPr>
          <a:xfrm>
            <a:off x="-401509" y="222647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3400" b="0" dirty="0"/>
              <a:t>R squared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2E6144-57F7-394B-A206-C9BAD821F1F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6800" y="3337061"/>
            <a:ext cx="7620000" cy="157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CC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F3699A-8B85-EF4B-9B2F-60908E114A4F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3200400"/>
            <a:ext cx="0" cy="341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527D60-D3AB-EE4A-9ADA-693926693E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05400" y="2267634"/>
            <a:ext cx="3544" cy="110353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B6384A-E841-544F-BA18-58B0FD18BC28}"/>
              </a:ext>
            </a:extLst>
          </p:cNvPr>
          <p:cNvCxnSpPr>
            <a:cxnSpLocks/>
          </p:cNvCxnSpPr>
          <p:nvPr/>
        </p:nvCxnSpPr>
        <p:spPr bwMode="auto">
          <a:xfrm>
            <a:off x="6934200" y="3066366"/>
            <a:ext cx="17719" cy="28643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5158D27-C09F-2642-BD3C-D4330CE95436}"/>
              </a:ext>
            </a:extLst>
          </p:cNvPr>
          <p:cNvGrpSpPr/>
          <p:nvPr/>
        </p:nvGrpSpPr>
        <p:grpSpPr>
          <a:xfrm>
            <a:off x="408017" y="4991785"/>
            <a:ext cx="4648200" cy="1598830"/>
            <a:chOff x="-2667000" y="4762501"/>
            <a:chExt cx="4648200" cy="159883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EFDFB9-EFA3-E54F-8B0F-7DEFD7F74698}"/>
                </a:ext>
              </a:extLst>
            </p:cNvPr>
            <p:cNvSpPr/>
            <p:nvPr/>
          </p:nvSpPr>
          <p:spPr bwMode="auto">
            <a:xfrm>
              <a:off x="-2667000" y="4762501"/>
              <a:ext cx="4648200" cy="1598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31ED63-B446-9548-818D-431D70A320D6}"/>
                </a:ext>
              </a:extLst>
            </p:cNvPr>
            <p:cNvGrpSpPr/>
            <p:nvPr/>
          </p:nvGrpSpPr>
          <p:grpSpPr>
            <a:xfrm>
              <a:off x="-2152380" y="5109616"/>
              <a:ext cx="4075155" cy="896035"/>
              <a:chOff x="1316918" y="5733365"/>
              <a:chExt cx="4075155" cy="896035"/>
            </a:xfrm>
            <a:solidFill>
              <a:schemeClr val="bg1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4EFCAA-A70E-AE42-9267-D13FA25C737F}"/>
                  </a:ext>
                </a:extLst>
              </p:cNvPr>
              <p:cNvSpPr/>
              <p:nvPr/>
            </p:nvSpPr>
            <p:spPr>
              <a:xfrm>
                <a:off x="1316918" y="5733365"/>
                <a:ext cx="4075155" cy="830997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estimated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  <a:p>
                <a:pPr lvl="0"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endParaRPr lang="en-US" sz="2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6652FE-A2C9-2340-9F4D-42CBAD4162C7}"/>
                  </a:ext>
                </a:extLst>
              </p:cNvPr>
              <p:cNvSpPr/>
              <p:nvPr/>
            </p:nvSpPr>
            <p:spPr>
              <a:xfrm>
                <a:off x="1556218" y="6204668"/>
                <a:ext cx="3526928" cy="4247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 eaLnBrk="0" hangingPunct="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GB" sz="2400" b="0" dirty="0"/>
                  <a:t>∑ </a:t>
                </a:r>
                <a:r>
                  <a:rPr lang="en-US" sz="2400" kern="0" dirty="0">
                    <a:solidFill>
                      <a:srgbClr val="000000"/>
                    </a:solidFill>
                  </a:rPr>
                  <a:t>( actual y – mean y )</a:t>
                </a:r>
                <a:r>
                  <a:rPr lang="en-US" sz="2400" kern="0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24C8800-52A2-644A-8752-A54E39140D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76400" y="6208930"/>
                <a:ext cx="3379816" cy="0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2CCCFDA-0C84-1B4C-BB2B-811B6B420C1B}"/>
              </a:ext>
            </a:extLst>
          </p:cNvPr>
          <p:cNvSpPr/>
          <p:nvPr/>
        </p:nvSpPr>
        <p:spPr>
          <a:xfrm>
            <a:off x="203205" y="3186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99CC00"/>
                </a:solidFill>
              </a:rPr>
              <a:t>mean</a:t>
            </a:r>
            <a:endParaRPr lang="en-US" dirty="0">
              <a:solidFill>
                <a:srgbClr val="99CC00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337D2D-3809-C54A-8DCD-8BF7E328BE1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05000" y="3371166"/>
            <a:ext cx="14124" cy="102611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E7A6E-62E1-4F4D-907E-EE320E74BE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4800" y="3174164"/>
            <a:ext cx="6597" cy="197002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9DB846-0F17-7B47-9250-BC7FE0FE0F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92657" y="2452428"/>
            <a:ext cx="9940" cy="91873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99CC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8CD7D2-56B4-C44A-9BC1-41EE032D85F8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3352800"/>
            <a:ext cx="8282" cy="55184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D343F9-2F54-E247-8147-07FAF3B5D2BE}"/>
              </a:ext>
            </a:extLst>
          </p:cNvPr>
          <p:cNvCxnSpPr>
            <a:cxnSpLocks/>
          </p:cNvCxnSpPr>
          <p:nvPr/>
        </p:nvCxnSpPr>
        <p:spPr bwMode="auto">
          <a:xfrm flipV="1">
            <a:off x="3120059" y="3323556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44EC7B-DF25-5C46-ABF5-CDA42C828E91}"/>
              </a:ext>
            </a:extLst>
          </p:cNvPr>
          <p:cNvCxnSpPr>
            <a:cxnSpLocks/>
          </p:cNvCxnSpPr>
          <p:nvPr/>
        </p:nvCxnSpPr>
        <p:spPr bwMode="auto">
          <a:xfrm flipV="1">
            <a:off x="4191000" y="3124200"/>
            <a:ext cx="14879" cy="23227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B1F288-8087-C448-B199-6F68ED255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5181600" y="2873925"/>
            <a:ext cx="6596" cy="515607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2C28C-0D7D-444E-B05E-44940785BA5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3703" y="2527493"/>
            <a:ext cx="0" cy="832948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83A95F-2940-AE47-987B-BF43273C8B0C}"/>
              </a:ext>
            </a:extLst>
          </p:cNvPr>
          <p:cNvCxnSpPr>
            <a:cxnSpLocks/>
          </p:cNvCxnSpPr>
          <p:nvPr/>
        </p:nvCxnSpPr>
        <p:spPr bwMode="auto">
          <a:xfrm flipV="1">
            <a:off x="7028119" y="2215052"/>
            <a:ext cx="0" cy="1145389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00B0F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EF2604B-0EE6-9F41-A097-AF58B4ABAC36}"/>
              </a:ext>
            </a:extLst>
          </p:cNvPr>
          <p:cNvSpPr/>
          <p:nvPr/>
        </p:nvSpPr>
        <p:spPr>
          <a:xfrm>
            <a:off x="2976430" y="5267439"/>
            <a:ext cx="287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0" dirty="0"/>
              <a:t>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04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D7CCD6-A195-A946-90B7-F8A0A0EADE2B}"/>
              </a:ext>
            </a:extLst>
          </p:cNvPr>
          <p:cNvSpPr/>
          <p:nvPr/>
        </p:nvSpPr>
        <p:spPr>
          <a:xfrm>
            <a:off x="762000" y="1600200"/>
            <a:ext cx="78486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400" b="0" dirty="0"/>
              <a:t>R</a:t>
            </a:r>
            <a:r>
              <a:rPr lang="en-US" sz="3400" b="0" baseline="30000" dirty="0"/>
              <a:t>2</a:t>
            </a:r>
            <a:r>
              <a:rPr lang="en-US" sz="3400" b="0" dirty="0"/>
              <a:t> gives a percentage and 100% means perfect fit (&gt;70% is better)</a:t>
            </a:r>
          </a:p>
          <a:p>
            <a:pPr lvl="0"/>
            <a:endParaRPr lang="en-US" sz="3400" b="0" dirty="0"/>
          </a:p>
          <a:p>
            <a:pPr lvl="0" algn="r"/>
            <a:r>
              <a:rPr lang="en-US" sz="3400" b="0" dirty="0"/>
              <a:t>we become sure at X % that the equation fits the data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799885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90B6D9-2EE2-3142-9C98-8FA60DECD1B1}"/>
              </a:ext>
            </a:extLst>
          </p:cNvPr>
          <p:cNvCxnSpPr/>
          <p:nvPr/>
        </p:nvCxnSpPr>
        <p:spPr bwMode="auto">
          <a:xfrm flipV="1">
            <a:off x="1066800" y="1828800"/>
            <a:ext cx="0" cy="3429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DC191-D1B7-E148-9990-9E9484EAADE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5257800"/>
            <a:ext cx="70866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BE0559-72FE-2041-9A54-2162ACC23CA3}"/>
              </a:ext>
            </a:extLst>
          </p:cNvPr>
          <p:cNvSpPr/>
          <p:nvPr/>
        </p:nvSpPr>
        <p:spPr>
          <a:xfrm>
            <a:off x="408017" y="1295400"/>
            <a:ext cx="889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kern="0" dirty="0">
                <a:latin typeface="Arial"/>
                <a:ea typeface="Arial"/>
                <a:cs typeface="Arial"/>
              </a:rPr>
              <a:t>T time </a:t>
            </a:r>
          </a:p>
          <a:p>
            <a:r>
              <a:rPr lang="en-US" b="0" kern="0" dirty="0">
                <a:latin typeface="Arial"/>
                <a:ea typeface="Arial"/>
                <a:cs typeface="Arial"/>
              </a:rPr>
              <a:t>(</a:t>
            </a:r>
            <a:r>
              <a:rPr lang="en-US" b="0" kern="0" dirty="0" err="1">
                <a:latin typeface="Arial"/>
                <a:ea typeface="Arial"/>
                <a:cs typeface="Arial"/>
              </a:rPr>
              <a:t>ms</a:t>
            </a:r>
            <a:r>
              <a:rPr lang="en-US" b="0" kern="0" dirty="0">
                <a:latin typeface="Arial"/>
                <a:ea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8D0A-71D9-3E4E-BA04-32925362BC9A}"/>
              </a:ext>
            </a:extLst>
          </p:cNvPr>
          <p:cNvSpPr/>
          <p:nvPr/>
        </p:nvSpPr>
        <p:spPr>
          <a:xfrm>
            <a:off x="7361267" y="5410200"/>
            <a:ext cx="1782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kern="0" dirty="0">
                <a:latin typeface="Arial"/>
                <a:ea typeface="Arial"/>
                <a:cs typeface="Arial"/>
              </a:rPr>
              <a:t>ID index of difficulty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4C4F44-1B7A-7C4B-AED7-11FCC9DFFFB9}"/>
              </a:ext>
            </a:extLst>
          </p:cNvPr>
          <p:cNvCxnSpPr/>
          <p:nvPr/>
        </p:nvCxnSpPr>
        <p:spPr bwMode="auto">
          <a:xfrm flipV="1">
            <a:off x="1066800" y="1941731"/>
            <a:ext cx="6781800" cy="22492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1BC1F-3EDB-184A-ADD7-FEE3359627F6}"/>
              </a:ext>
            </a:extLst>
          </p:cNvPr>
          <p:cNvSpPr/>
          <p:nvPr/>
        </p:nvSpPr>
        <p:spPr>
          <a:xfrm>
            <a:off x="5046719" y="3674710"/>
            <a:ext cx="2319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T = 2.3 + 1.1 ID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000000"/>
                </a:solidFill>
              </a:rPr>
              <a:t>R</a:t>
            </a:r>
            <a:r>
              <a:rPr lang="en-US" sz="2400" kern="0" baseline="30000" dirty="0">
                <a:solidFill>
                  <a:srgbClr val="000000"/>
                </a:solidFill>
              </a:rPr>
              <a:t>2</a:t>
            </a:r>
            <a:r>
              <a:rPr lang="en-US" sz="2400" kern="0" dirty="0">
                <a:solidFill>
                  <a:srgbClr val="000000"/>
                </a:solidFill>
              </a:rPr>
              <a:t> = 0.97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B34BC1-8570-E044-AE19-42005720B7DD}"/>
              </a:ext>
            </a:extLst>
          </p:cNvPr>
          <p:cNvSpPr/>
          <p:nvPr/>
        </p:nvSpPr>
        <p:spPr bwMode="auto">
          <a:xfrm>
            <a:off x="1828800" y="39624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163CFD-A6B9-FD44-BA38-C98285612F83}"/>
              </a:ext>
            </a:extLst>
          </p:cNvPr>
          <p:cNvSpPr/>
          <p:nvPr/>
        </p:nvSpPr>
        <p:spPr bwMode="auto">
          <a:xfrm>
            <a:off x="2971800" y="33528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20517A-8823-4A4C-B017-67B2D71458C4}"/>
              </a:ext>
            </a:extLst>
          </p:cNvPr>
          <p:cNvSpPr/>
          <p:nvPr/>
        </p:nvSpPr>
        <p:spPr bwMode="auto">
          <a:xfrm>
            <a:off x="4038600" y="304800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4E79DD-984F-DA45-A8F3-7825B90E26DD}"/>
              </a:ext>
            </a:extLst>
          </p:cNvPr>
          <p:cNvSpPr/>
          <p:nvPr/>
        </p:nvSpPr>
        <p:spPr bwMode="auto">
          <a:xfrm>
            <a:off x="5032744" y="26347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E60D1B-D4EB-C546-AED7-4AF635190F36}"/>
              </a:ext>
            </a:extLst>
          </p:cNvPr>
          <p:cNvSpPr/>
          <p:nvPr/>
        </p:nvSpPr>
        <p:spPr bwMode="auto">
          <a:xfrm>
            <a:off x="6019800" y="2482380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2FFF97-D962-E84C-8A17-21AF92F7AAB3}"/>
              </a:ext>
            </a:extLst>
          </p:cNvPr>
          <p:cNvSpPr/>
          <p:nvPr/>
        </p:nvSpPr>
        <p:spPr bwMode="auto">
          <a:xfrm>
            <a:off x="6875719" y="2090024"/>
            <a:ext cx="152400" cy="152400"/>
          </a:xfrm>
          <a:prstGeom prst="ellipse">
            <a:avLst/>
          </a:prstGeom>
          <a:solidFill>
            <a:srgbClr val="99CC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67EB914-F3E5-D642-BA4D-90B5CB82A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13877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how can you be sure this is a good fit but also a good representation of the human ability?</a:t>
            </a:r>
          </a:p>
        </p:txBody>
      </p:sp>
    </p:spTree>
    <p:extLst>
      <p:ext uri="{BB962C8B-B14F-4D97-AF65-F5344CB8AC3E}">
        <p14:creationId xmlns:p14="http://schemas.microsoft.com/office/powerpoint/2010/main" val="29259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4876800" cy="4525963"/>
          </a:xfrm>
        </p:spPr>
        <p:txBody>
          <a:bodyPr lIns="92075" tIns="46038" rIns="92075" bIns="46038"/>
          <a:lstStyle/>
          <a:p>
            <a:pPr eaLnBrk="1" hangingPunct="1"/>
            <a:endParaRPr lang="en-US" sz="2800" b="1">
              <a:solidFill>
                <a:srgbClr val="99CC00"/>
              </a:solidFill>
              <a:latin typeface="Arial" charset="0"/>
            </a:endParaRPr>
          </a:p>
          <a:p>
            <a:pPr eaLnBrk="1" hangingPunct="1"/>
            <a:r>
              <a:rPr lang="en-US" sz="2800">
                <a:latin typeface="Arial" charset="0"/>
              </a:rPr>
              <a:t>to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gain additional confidence </a:t>
            </a:r>
            <a:r>
              <a:rPr lang="en-US" sz="2800">
                <a:latin typeface="Arial" charset="0"/>
              </a:rPr>
              <a:t>we </a:t>
            </a:r>
            <a:r>
              <a:rPr lang="en-US" sz="2800" b="1">
                <a:solidFill>
                  <a:srgbClr val="99CC00"/>
                </a:solidFill>
                <a:latin typeface="Arial" charset="0"/>
              </a:rPr>
              <a:t>repeat</a:t>
            </a:r>
          </a:p>
        </p:txBody>
      </p:sp>
      <p:pic>
        <p:nvPicPr>
          <p:cNvPr id="99330" name="Picture 3" descr="the_dif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812800"/>
            <a:ext cx="4271963" cy="80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6604000" y="5207000"/>
            <a:ext cx="1981200" cy="1854200"/>
          </a:xfrm>
          <a:prstGeom prst="roundRect">
            <a:avLst>
              <a:gd name="adj" fmla="val 50000"/>
            </a:avLst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1016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0" y="2997200"/>
            <a:ext cx="9144000" cy="2708275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we gain trust in a model if it fits the data</a:t>
            </a:r>
            <a:br>
              <a:rPr lang="en-US" sz="3400" b="0" dirty="0">
                <a:solidFill>
                  <a:schemeClr val="bg1"/>
                </a:solidFill>
              </a:rPr>
            </a:br>
            <a:r>
              <a:rPr lang="en-US" sz="3400" b="0" dirty="0">
                <a:solidFill>
                  <a:schemeClr val="bg1"/>
                </a:solidFill>
              </a:rPr>
              <a:t>with </a:t>
            </a:r>
            <a:r>
              <a:rPr lang="en-US" sz="3400" dirty="0">
                <a:solidFill>
                  <a:srgbClr val="99CC00"/>
                </a:solidFill>
              </a:rPr>
              <a:t>little error </a:t>
            </a:r>
            <a:r>
              <a:rPr lang="en-US" sz="3400" b="0" dirty="0">
                <a:solidFill>
                  <a:schemeClr val="bg1"/>
                </a:solidFill>
              </a:rPr>
              <a:t>when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with a </a:t>
            </a:r>
            <a:r>
              <a:rPr lang="en-US" sz="3400" dirty="0">
                <a:solidFill>
                  <a:srgbClr val="99CC00"/>
                </a:solidFill>
              </a:rPr>
              <a:t>lot of data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holds across very </a:t>
            </a:r>
            <a:r>
              <a:rPr lang="en-US" sz="3400" dirty="0">
                <a:solidFill>
                  <a:srgbClr val="99CC00"/>
                </a:solidFill>
              </a:rPr>
              <a:t>different people,</a:t>
            </a:r>
          </a:p>
          <a:p>
            <a:pPr eaLnBrk="1" hangingPunct="1">
              <a:buFontTx/>
              <a:buAutoNum type="arabicPeriod"/>
            </a:pPr>
            <a:r>
              <a:rPr lang="en-US" sz="3400" b="0" dirty="0">
                <a:solidFill>
                  <a:schemeClr val="bg1"/>
                </a:solidFill>
              </a:rPr>
              <a:t>it is verified in </a:t>
            </a:r>
            <a:r>
              <a:rPr lang="en-US" sz="3400" dirty="0">
                <a:solidFill>
                  <a:srgbClr val="99CC00"/>
                </a:solidFill>
              </a:rPr>
              <a:t>independent studies…</a:t>
            </a:r>
          </a:p>
        </p:txBody>
      </p:sp>
    </p:spTree>
    <p:extLst>
      <p:ext uri="{BB962C8B-B14F-4D97-AF65-F5344CB8AC3E}">
        <p14:creationId xmlns:p14="http://schemas.microsoft.com/office/powerpoint/2010/main" val="128707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EB0D6-4D57-2B4B-AA2F-2E1F613C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772400" cy="2286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D1B42EE8-98F2-5447-AE18-9B883E64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252" y="4800600"/>
            <a:ext cx="9144000" cy="1661993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400" b="0" dirty="0">
                <a:solidFill>
                  <a:schemeClr val="bg1"/>
                </a:solidFill>
              </a:rPr>
              <a:t>Fitts’s original paper is probably the most cited in HCI, studies done and redone many times</a:t>
            </a:r>
          </a:p>
        </p:txBody>
      </p:sp>
    </p:spTree>
    <p:extLst>
      <p:ext uri="{BB962C8B-B14F-4D97-AF65-F5344CB8AC3E}">
        <p14:creationId xmlns:p14="http://schemas.microsoft.com/office/powerpoint/2010/main" val="135794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Human Computer Interaction (HCI)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a multidisciplinary field of study focusing on the design of computer technology and, in particular, the interaction between humans (the users) and computers</a:t>
            </a: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3067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562600"/>
            <a:ext cx="8839200" cy="914400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practically</a:t>
            </a:r>
          </a:p>
        </p:txBody>
      </p:sp>
    </p:spTree>
    <p:extLst>
      <p:ext uri="{BB962C8B-B14F-4D97-AF65-F5344CB8AC3E}">
        <p14:creationId xmlns:p14="http://schemas.microsoft.com/office/powerpoint/2010/main" val="18912451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BF072-FFA7-074C-9373-B7CE8865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56682"/>
            <a:ext cx="6604000" cy="414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1836E-18AA-E644-BE59-CC0F68C9E59F}"/>
              </a:ext>
            </a:extLst>
          </p:cNvPr>
          <p:cNvSpPr txBox="1"/>
          <p:nvPr/>
        </p:nvSpPr>
        <p:spPr>
          <a:xfrm>
            <a:off x="10687050" y="247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DD9BC0-AE17-0D4F-9FAF-8E5BE2E8186A}"/>
              </a:ext>
            </a:extLst>
          </p:cNvPr>
          <p:cNvSpPr/>
          <p:nvPr/>
        </p:nvSpPr>
        <p:spPr bwMode="auto">
          <a:xfrm>
            <a:off x="3835400" y="616982"/>
            <a:ext cx="508000" cy="4572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825514-C8CF-0848-AEC2-C1556B62E4F0}"/>
              </a:ext>
            </a:extLst>
          </p:cNvPr>
          <p:cNvSpPr/>
          <p:nvPr/>
        </p:nvSpPr>
        <p:spPr bwMode="auto">
          <a:xfrm>
            <a:off x="1397000" y="4198382"/>
            <a:ext cx="2387600" cy="6985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5ECF4-E320-B745-96AF-50B0623F0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we will be using </a:t>
            </a:r>
            <a:r>
              <a:rPr lang="en-US" sz="3600" dirty="0">
                <a:solidFill>
                  <a:srgbClr val="99CC00"/>
                </a:solidFill>
              </a:rPr>
              <a:t>R </a:t>
            </a:r>
            <a:r>
              <a:rPr lang="en-US" sz="3600" b="0" dirty="0">
                <a:solidFill>
                  <a:schemeClr val="bg1"/>
                </a:solidFill>
              </a:rPr>
              <a:t>and I will try to give you as much as possible of examples</a:t>
            </a:r>
            <a:endParaRPr lang="en-US" sz="3600" dirty="0">
              <a:solidFill>
                <a:srgbClr val="99CC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02A775-1A4D-0244-9DBE-7BCB5C23D7DB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544417EC-75C5-0C40-B2E2-9582F3526150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1E3156-0B59-3B48-8B0E-A8658A3DE2A7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35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ourier" pitchFamily="2" charset="0"/>
              </a:rPr>
              <a:t>head(cars)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</a:t>
            </a:r>
            <a:r>
              <a:rPr lang="en-US" b="0" dirty="0">
                <a:latin typeface="Courier" pitchFamily="2" charset="0"/>
              </a:rPr>
              <a:t> cars is a table that already comes with R and contain 50 observations of speed and distance in two rows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scatter.smooth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x=</a:t>
            </a:r>
            <a:r>
              <a:rPr lang="en-GB" b="0" dirty="0" err="1">
                <a:latin typeface="Courier" pitchFamily="2" charset="0"/>
              </a:rPr>
              <a:t>cars$speed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y=</a:t>
            </a:r>
            <a:r>
              <a:rPr lang="en-GB" b="0" dirty="0" err="1">
                <a:latin typeface="Courier" pitchFamily="2" charset="0"/>
              </a:rPr>
              <a:t>cars$dist</a:t>
            </a:r>
            <a:r>
              <a:rPr lang="en-GB" b="0" dirty="0">
                <a:latin typeface="Courier" pitchFamily="2" charset="0"/>
              </a:rPr>
              <a:t>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main="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Dist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~ Speed"</a:t>
            </a:r>
            <a:r>
              <a:rPr lang="en-GB" b="0" dirty="0">
                <a:latin typeface="Courier" pitchFamily="2" charset="0"/>
              </a:rPr>
              <a:t>)</a:t>
            </a:r>
          </a:p>
          <a:p>
            <a:endParaRPr lang="en-GB" b="0" dirty="0">
              <a:latin typeface="Courier" pitchFamily="2" charset="0"/>
            </a:endParaRPr>
          </a:p>
          <a:p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lm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dist</a:t>
            </a:r>
            <a:r>
              <a:rPr lang="en-GB" b="0" dirty="0">
                <a:latin typeface="Courier" pitchFamily="2" charset="0"/>
              </a:rPr>
              <a:t> ~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>
                <a:latin typeface="Courier" pitchFamily="2" charset="0"/>
              </a:rPr>
              <a:t>speed,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data=</a:t>
            </a:r>
            <a:r>
              <a:rPr lang="en-GB" b="0" dirty="0">
                <a:latin typeface="Courier" pitchFamily="2" charset="0"/>
              </a:rPr>
              <a:t>cars)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build linear regression model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 err="1">
                <a:latin typeface="Courier" pitchFamily="2" charset="0"/>
                <a:cs typeface="Arial" pitchFamily="-112" charset="0"/>
              </a:rPr>
              <a:t>abline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(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linearMod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, col="blue") # draw the regression line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  <a:cs typeface="Arial" pitchFamily="-112" charset="0"/>
              </a:rPr>
              <a:t>summary</a:t>
            </a:r>
            <a:r>
              <a:rPr lang="en-GB" b="0" dirty="0">
                <a:latin typeface="Courier" pitchFamily="2" charset="0"/>
              </a:rPr>
              <a:t>(</a:t>
            </a:r>
            <a:r>
              <a:rPr lang="en-GB" b="0" dirty="0" err="1">
                <a:latin typeface="Courier" pitchFamily="2" charset="0"/>
              </a:rPr>
              <a:t>linearMod</a:t>
            </a:r>
            <a:r>
              <a:rPr lang="en-GB" b="0" dirty="0">
                <a:latin typeface="Courier" pitchFamily="2" charset="0"/>
              </a:rPr>
              <a:t>) 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# goodness of fit</a:t>
            </a:r>
            <a:endParaRPr lang="en-GB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1480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in your terminal</a:t>
            </a:r>
          </a:p>
        </p:txBody>
      </p:sp>
    </p:spTree>
    <p:extLst>
      <p:ext uri="{BB962C8B-B14F-4D97-AF65-F5344CB8AC3E}">
        <p14:creationId xmlns:p14="http://schemas.microsoft.com/office/powerpoint/2010/main" val="420478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C9465-5732-E744-B6F8-04D4073F3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8600"/>
            <a:ext cx="7023100" cy="6388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0A4981-211A-C946-859D-4EF4ABF23BE9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F058792-EE7C-C640-BB6E-B64C20CE0E8C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F95677-21EB-4D43-A4FF-693E0B344C56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296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986586" y="3657600"/>
            <a:ext cx="2518613" cy="533400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F57E531-02A1-BA42-8FC1-9F8597D0C352}"/>
              </a:ext>
            </a:extLst>
          </p:cNvPr>
          <p:cNvSpPr/>
          <p:nvPr/>
        </p:nvSpPr>
        <p:spPr bwMode="auto">
          <a:xfrm>
            <a:off x="986588" y="4952999"/>
            <a:ext cx="6023811" cy="294113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8B0E4D-F833-FD42-B0AD-0AF5394E5788}"/>
              </a:ext>
            </a:extLst>
          </p:cNvPr>
          <p:cNvSpPr/>
          <p:nvPr/>
        </p:nvSpPr>
        <p:spPr bwMode="auto">
          <a:xfrm>
            <a:off x="1981200" y="5247112"/>
            <a:ext cx="2133600" cy="311478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2805795" y="3052203"/>
            <a:ext cx="382508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 err="1">
                <a:solidFill>
                  <a:srgbClr val="99CC00"/>
                </a:solidFill>
              </a:rPr>
              <a:t>dist</a:t>
            </a:r>
            <a:r>
              <a:rPr lang="en-US" sz="2400" kern="0" dirty="0">
                <a:solidFill>
                  <a:srgbClr val="99CC00"/>
                </a:solidFill>
              </a:rPr>
              <a:t> = -17.6 + 2.9 * speed </a:t>
            </a:r>
          </a:p>
        </p:txBody>
      </p:sp>
    </p:spTree>
    <p:extLst>
      <p:ext uri="{BB962C8B-B14F-4D97-AF65-F5344CB8AC3E}">
        <p14:creationId xmlns:p14="http://schemas.microsoft.com/office/powerpoint/2010/main" val="2056184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A2CD34-E091-5A43-BB93-339D2274C158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16EA050A-1BEF-EA40-B079-A53680F854BF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AA1B20-618F-7640-A7F0-50362DFDFC49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8A05B1B-8A12-7241-81EF-445E66719F01}"/>
              </a:ext>
            </a:extLst>
          </p:cNvPr>
          <p:cNvSpPr/>
          <p:nvPr/>
        </p:nvSpPr>
        <p:spPr>
          <a:xfrm>
            <a:off x="990600" y="1368622"/>
            <a:ext cx="6952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Call: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lm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(formula =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dist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 ~ speed, data = cars)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Min      1Q  Median      3Q     Max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-29.069  -9.525  -2.272   9.215  43.201 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Coefficients: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            Estimate Std. Error t value </a:t>
            </a:r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Pr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(&gt;|t|)  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(Intercept) -17.5791     6.7584  -2.601   0.0123 * 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speed         3.9324     0.4155   9.464 1.49e-12 ***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---</a:t>
            </a:r>
          </a:p>
          <a:p>
            <a:r>
              <a:rPr lang="en-GB" sz="1400" b="0" dirty="0" err="1">
                <a:solidFill>
                  <a:srgbClr val="000000"/>
                </a:solidFill>
                <a:latin typeface="Courier" pitchFamily="2" charset="0"/>
              </a:rPr>
              <a:t>Signif</a:t>
            </a:r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. codes:  0 ‘***’ 0.001 ‘**’ 0.01 ‘*’ 0.05 ‘.’ 0.1 ‘ ’ 1</a:t>
            </a:r>
          </a:p>
          <a:p>
            <a:br>
              <a:rPr lang="en-GB" sz="1400" b="0" dirty="0">
                <a:solidFill>
                  <a:srgbClr val="000000"/>
                </a:solidFill>
                <a:latin typeface="Courier" pitchFamily="2" charset="0"/>
              </a:rPr>
            </a:br>
            <a:endParaRPr lang="en-GB" sz="1400" b="0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Residual standard error: 15.38 on 48 degrees of freedom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Multiple R-squared:  0.6511, Adjusted R-squared:  0.6438 </a:t>
            </a:r>
          </a:p>
          <a:p>
            <a:r>
              <a:rPr lang="en-GB" sz="1400" b="0" dirty="0">
                <a:solidFill>
                  <a:srgbClr val="000000"/>
                </a:solidFill>
                <a:latin typeface="Courier" pitchFamily="2" charset="0"/>
              </a:rPr>
              <a:t>F-statistic: 89.57 on 1 and 48 DF,  p-value: 1.49e-12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5DB2A9-4DF6-954E-9AEF-C3197718AD73}"/>
              </a:ext>
            </a:extLst>
          </p:cNvPr>
          <p:cNvSpPr/>
          <p:nvPr/>
        </p:nvSpPr>
        <p:spPr bwMode="auto">
          <a:xfrm>
            <a:off x="1024041" y="4343400"/>
            <a:ext cx="6918806" cy="277384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B0198B-1871-D240-81EC-230EF6CAE3CD}"/>
              </a:ext>
            </a:extLst>
          </p:cNvPr>
          <p:cNvSpPr/>
          <p:nvPr/>
        </p:nvSpPr>
        <p:spPr>
          <a:xfrm>
            <a:off x="6139822" y="3106138"/>
            <a:ext cx="2165978" cy="1237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also note this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&lt;0.01</a:t>
            </a:r>
          </a:p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&lt;0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CD904E-2461-DD45-BCF8-D1A92A15A312}"/>
              </a:ext>
            </a:extLst>
          </p:cNvPr>
          <p:cNvSpPr/>
          <p:nvPr/>
        </p:nvSpPr>
        <p:spPr bwMode="auto">
          <a:xfrm>
            <a:off x="6248400" y="3695288"/>
            <a:ext cx="381000" cy="571911"/>
          </a:xfrm>
          <a:prstGeom prst="roundRect">
            <a:avLst/>
          </a:prstGeom>
          <a:noFill/>
          <a:ln w="762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F93A13-51FF-7441-981E-A3B3819C88C0}"/>
              </a:ext>
            </a:extLst>
          </p:cNvPr>
          <p:cNvSpPr/>
          <p:nvPr/>
        </p:nvSpPr>
        <p:spPr>
          <a:xfrm>
            <a:off x="3135733" y="6058308"/>
            <a:ext cx="35846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 kern="0" dirty="0">
                <a:solidFill>
                  <a:srgbClr val="99CC00"/>
                </a:solidFill>
              </a:rPr>
              <a:t>(will explain next week)</a:t>
            </a:r>
          </a:p>
        </p:txBody>
      </p:sp>
    </p:spTree>
    <p:extLst>
      <p:ext uri="{BB962C8B-B14F-4D97-AF65-F5344CB8AC3E}">
        <p14:creationId xmlns:p14="http://schemas.microsoft.com/office/powerpoint/2010/main" val="348201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0" y="50292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other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7977209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3257CB-5826-8A47-A7D8-90966ACF6E31}"/>
              </a:ext>
            </a:extLst>
          </p:cNvPr>
          <p:cNvSpPr/>
          <p:nvPr/>
        </p:nvSpPr>
        <p:spPr>
          <a:xfrm>
            <a:off x="586642" y="1143000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400" b="0" dirty="0"/>
              <a:t>predictive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7C3FB4-CBD1-0642-A331-E49EEA8FC690}"/>
              </a:ext>
            </a:extLst>
          </p:cNvPr>
          <p:cNvSpPr/>
          <p:nvPr/>
        </p:nvSpPr>
        <p:spPr>
          <a:xfrm>
            <a:off x="586642" y="2286000"/>
            <a:ext cx="784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predicting the number of items a consumer will purchase e.g. check your amazon/</a:t>
            </a:r>
            <a:r>
              <a:rPr lang="en-US" sz="2400" b="0" dirty="0" err="1"/>
              <a:t>ebay</a:t>
            </a:r>
            <a:r>
              <a:rPr lang="en-US" sz="2400" b="0" dirty="0"/>
              <a:t> history!</a:t>
            </a:r>
          </a:p>
          <a:p>
            <a:pPr lvl="0"/>
            <a:endParaRPr lang="en-US" sz="2400" b="0" dirty="0"/>
          </a:p>
          <a:p>
            <a:pPr lvl="0"/>
            <a:r>
              <a:rPr lang="en-US" sz="2400" b="0" dirty="0"/>
              <a:t>predicting the number of shopper who will pass in front of a particular public billboard and use the data for advertisement bidding</a:t>
            </a:r>
          </a:p>
          <a:p>
            <a:pPr lvl="0"/>
            <a:endParaRPr lang="en-US" sz="2400" b="0" dirty="0"/>
          </a:p>
          <a:p>
            <a:pPr lvl="0"/>
            <a:r>
              <a:rPr lang="en-US" sz="2400" b="0" dirty="0"/>
              <a:t>predicting the number of claim in a given time period (used by insurance companies)</a:t>
            </a:r>
          </a:p>
        </p:txBody>
      </p:sp>
    </p:spTree>
    <p:extLst>
      <p:ext uri="{BB962C8B-B14F-4D97-AF65-F5344CB8AC3E}">
        <p14:creationId xmlns:p14="http://schemas.microsoft.com/office/powerpoint/2010/main" val="3723577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3257CB-5826-8A47-A7D8-90966ACF6E31}"/>
              </a:ext>
            </a:extLst>
          </p:cNvPr>
          <p:cNvSpPr/>
          <p:nvPr/>
        </p:nvSpPr>
        <p:spPr>
          <a:xfrm>
            <a:off x="555645" y="914400"/>
            <a:ext cx="7848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400" b="0" dirty="0"/>
              <a:t>optimize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7C3FB4-CBD1-0642-A331-E49EEA8FC690}"/>
              </a:ext>
            </a:extLst>
          </p:cNvPr>
          <p:cNvSpPr/>
          <p:nvPr/>
        </p:nvSpPr>
        <p:spPr>
          <a:xfrm>
            <a:off x="586642" y="2088179"/>
            <a:ext cx="7848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0" dirty="0"/>
              <a:t>understand the impact of each machine on a production line on the quality of a product</a:t>
            </a:r>
            <a:endParaRPr lang="en-GB" sz="2400" b="0" dirty="0"/>
          </a:p>
          <a:p>
            <a:pPr lvl="0"/>
            <a:endParaRPr lang="en-GB" sz="2400" b="0" dirty="0"/>
          </a:p>
          <a:p>
            <a:pPr lvl="0"/>
            <a:r>
              <a:rPr lang="en-GB" sz="2400" b="0" dirty="0"/>
              <a:t>understand the relationship between wait times of callers and number of complaints in a call centre</a:t>
            </a:r>
          </a:p>
          <a:p>
            <a:pPr lvl="0"/>
            <a:endParaRPr lang="en-GB" sz="2400" b="0" dirty="0"/>
          </a:p>
          <a:p>
            <a:pPr lvl="0"/>
            <a:r>
              <a:rPr lang="en-GB" sz="2400" b="0" dirty="0"/>
              <a:t>a retail store manager wanting to extend shopping hours to increase sales, but regression indicates that increase in revenue not sufficient to support rise in operating expenses</a:t>
            </a:r>
          </a:p>
        </p:txBody>
      </p:sp>
    </p:spTree>
    <p:extLst>
      <p:ext uri="{BB962C8B-B14F-4D97-AF65-F5344CB8AC3E}">
        <p14:creationId xmlns:p14="http://schemas.microsoft.com/office/powerpoint/2010/main" val="1756954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025CD6-B5E2-634A-B275-6F2538BD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304800"/>
            <a:ext cx="49403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178B31-CCF4-1541-9A60-568551B60C83}"/>
              </a:ext>
            </a:extLst>
          </p:cNvPr>
          <p:cNvSpPr/>
          <p:nvPr/>
        </p:nvSpPr>
        <p:spPr>
          <a:xfrm>
            <a:off x="457200" y="1143000"/>
            <a:ext cx="3448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here a curve = </a:t>
            </a:r>
            <a:r>
              <a:rPr lang="en-US" b="0" dirty="0">
                <a:solidFill>
                  <a:srgbClr val="99CC00"/>
                </a:solidFill>
              </a:rPr>
              <a:t>polynomial fitting</a:t>
            </a:r>
            <a:endParaRPr lang="en-US" dirty="0">
              <a:solidFill>
                <a:srgbClr val="99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09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2" name="Text Box 9"/>
          <p:cNvSpPr txBox="1">
            <a:spLocks noChangeArrowheads="1"/>
          </p:cNvSpPr>
          <p:nvPr/>
        </p:nvSpPr>
        <p:spPr bwMode="auto">
          <a:xfrm>
            <a:off x="5105400" y="5329238"/>
            <a:ext cx="2466975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">
                <a:solidFill>
                  <a:srgbClr val="000000"/>
                </a:solidFill>
                <a:latin typeface="Verdana" charset="0"/>
                <a:sym typeface="Arial" charset="0"/>
              </a:rPr>
              <a:t>prototype</a:t>
            </a:r>
          </a:p>
        </p:txBody>
      </p:sp>
      <p:sp>
        <p:nvSpPr>
          <p:cNvPr id="16396" name="Text Box 10"/>
          <p:cNvSpPr txBox="1">
            <a:spLocks noChangeArrowheads="1"/>
          </p:cNvSpPr>
          <p:nvPr/>
        </p:nvSpPr>
        <p:spPr bwMode="auto">
          <a:xfrm>
            <a:off x="992389" y="535348"/>
            <a:ext cx="2773195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dirty="0">
                <a:latin typeface="Verdana" charset="0"/>
                <a:sym typeface="Arial" charset="0"/>
              </a:rPr>
              <a:t>exp.</a:t>
            </a:r>
          </a:p>
          <a:p>
            <a:pPr eaLnBrk="1" hangingPunct="1"/>
            <a:r>
              <a:rPr lang="en-US" sz="6000" dirty="0">
                <a:latin typeface="Verdana" charset="0"/>
                <a:sym typeface="Arial" charset="0"/>
              </a:rPr>
              <a:t>psych.</a:t>
            </a:r>
            <a:endParaRPr lang="el-GR" sz="6000" dirty="0">
              <a:latin typeface="Verdana" charset="0"/>
              <a:sym typeface="Arial" charset="0"/>
            </a:endParaRP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5829300" y="1447800"/>
            <a:ext cx="28289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33600" y="5943600"/>
            <a:ext cx="5791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>
                <a:solidFill>
                  <a:srgbClr val="404040"/>
                </a:solidFill>
                <a:latin typeface="Verdana" charset="0"/>
                <a:sym typeface="Arial" charset="0"/>
              </a:rPr>
              <a:t>comp science</a:t>
            </a:r>
          </a:p>
        </p:txBody>
      </p:sp>
      <p:sp>
        <p:nvSpPr>
          <p:cNvPr id="16399" name="Text Box 10"/>
          <p:cNvSpPr txBox="1">
            <a:spLocks noChangeArrowheads="1"/>
          </p:cNvSpPr>
          <p:nvPr/>
        </p:nvSpPr>
        <p:spPr bwMode="auto">
          <a:xfrm>
            <a:off x="381000" y="2590800"/>
            <a:ext cx="21653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" dirty="0">
                <a:latin typeface="Verdana" charset="0"/>
                <a:sym typeface="Arial" charset="0"/>
              </a:rPr>
              <a:t>evaluate</a:t>
            </a:r>
            <a:endParaRPr lang="el-GR" sz="3500" dirty="0">
              <a:latin typeface="Verdana" charset="0"/>
              <a:sym typeface="Arial" charset="0"/>
            </a:endParaRPr>
          </a:p>
        </p:txBody>
      </p:sp>
      <p:sp>
        <p:nvSpPr>
          <p:cNvPr id="16400" name="Text Box 11"/>
          <p:cNvSpPr txBox="1">
            <a:spLocks noChangeArrowheads="1"/>
          </p:cNvSpPr>
          <p:nvPr/>
        </p:nvSpPr>
        <p:spPr bwMode="auto">
          <a:xfrm>
            <a:off x="6716713" y="2590800"/>
            <a:ext cx="166528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">
                <a:solidFill>
                  <a:srgbClr val="00000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9944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7200" y="1720840"/>
            <a:ext cx="8229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dirty="0">
                <a:latin typeface="Courier" pitchFamily="2" charset="0"/>
              </a:rPr>
              <a:t>Mod2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(speed,2,raw=TRUE),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Mod3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(speed,3,raw=TRUE),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r>
              <a:rPr lang="en-GB" b="0" dirty="0">
                <a:latin typeface="Courier" pitchFamily="2" charset="0"/>
              </a:rPr>
              <a:t>Mod4 &lt;-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</a:t>
            </a:r>
            <a:r>
              <a:rPr lang="en-GB" b="0" dirty="0" err="1"/>
              <a:t>lm</a:t>
            </a:r>
            <a:r>
              <a:rPr lang="en-GB" b="0" dirty="0"/>
              <a:t>(</a:t>
            </a:r>
            <a:r>
              <a:rPr lang="en-GB" b="0" dirty="0" err="1"/>
              <a:t>dist~poly</a:t>
            </a:r>
            <a:r>
              <a:rPr lang="en-GB" b="0" dirty="0"/>
              <a:t>(speed,4,raw=TRUE),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 data=</a:t>
            </a:r>
            <a:r>
              <a:rPr lang="en-GB" b="0" dirty="0">
                <a:latin typeface="Courier" pitchFamily="2" charset="0"/>
              </a:rPr>
              <a:t>cars</a:t>
            </a:r>
            <a:r>
              <a:rPr lang="en-GB" b="0" dirty="0"/>
              <a:t>)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457200" y="1219200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polynomial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567392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7"/>
          <p:cNvSpPr>
            <a:spLocks noGrp="1"/>
          </p:cNvSpPr>
          <p:nvPr>
            <p:ph type="title"/>
          </p:nvPr>
        </p:nvSpPr>
        <p:spPr>
          <a:xfrm>
            <a:off x="152400" y="5105400"/>
            <a:ext cx="8839200" cy="1508125"/>
          </a:xfrm>
        </p:spPr>
        <p:txBody>
          <a:bodyPr/>
          <a:lstStyle/>
          <a:p>
            <a:pPr algn="r" eaLnBrk="1" hangingPunct="1"/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the next half </a:t>
            </a:r>
            <a:b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</a:br>
            <a:r>
              <a:rPr lang="en-US" sz="8600" dirty="0">
                <a:solidFill>
                  <a:srgbClr val="A6A6A6"/>
                </a:solidFill>
                <a:latin typeface="Arial" charset="0"/>
                <a:cs typeface="Arial" charset="0"/>
              </a:rPr>
              <a:t>of this unit</a:t>
            </a:r>
          </a:p>
        </p:txBody>
      </p:sp>
    </p:spTree>
    <p:extLst>
      <p:ext uri="{BB962C8B-B14F-4D97-AF65-F5344CB8AC3E}">
        <p14:creationId xmlns:p14="http://schemas.microsoft.com/office/powerpoint/2010/main" val="157535016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FDDD9-6C74-4B4A-9493-95F7AB73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81000"/>
            <a:ext cx="3124200" cy="4227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9446-97E9-2142-8698-AE109880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7" b="6776"/>
          <a:stretch/>
        </p:blipFill>
        <p:spPr>
          <a:xfrm>
            <a:off x="5029200" y="374072"/>
            <a:ext cx="3206887" cy="4234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36996-B5B4-3946-8F02-8F2B20D4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9144000" cy="1200329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the </a:t>
            </a:r>
            <a:r>
              <a:rPr lang="en-US" sz="3600" dirty="0">
                <a:solidFill>
                  <a:srgbClr val="99CC00"/>
                </a:solidFill>
              </a:rPr>
              <a:t>text book </a:t>
            </a:r>
            <a:r>
              <a:rPr lang="en-US" sz="3600" b="0" dirty="0">
                <a:solidFill>
                  <a:schemeClr val="bg1"/>
                </a:solidFill>
              </a:rPr>
              <a:t>I am using and a suggestion of </a:t>
            </a:r>
            <a:r>
              <a:rPr lang="en-US" sz="3600" dirty="0">
                <a:solidFill>
                  <a:srgbClr val="99CC00"/>
                </a:solidFill>
              </a:rPr>
              <a:t>YouTube video channel</a:t>
            </a:r>
          </a:p>
        </p:txBody>
      </p:sp>
    </p:spTree>
    <p:extLst>
      <p:ext uri="{BB962C8B-B14F-4D97-AF65-F5344CB8AC3E}">
        <p14:creationId xmlns:p14="http://schemas.microsoft.com/office/powerpoint/2010/main" val="3202713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4297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9">
            <a:extLst>
              <a:ext uri="{FF2B5EF4-FFF2-40B4-BE49-F238E27FC236}">
                <a16:creationId xmlns:a16="http://schemas.microsoft.com/office/drawing/2014/main" id="{FD14B169-C589-8448-A604-0865BB773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13004"/>
            <a:ext cx="9144000" cy="1754326"/>
          </a:xfrm>
          <a:prstGeom prst="rect">
            <a:avLst/>
          </a:prstGeom>
          <a:solidFill>
            <a:schemeClr val="tx1">
              <a:alpha val="5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600" b="0" dirty="0">
                <a:solidFill>
                  <a:schemeClr val="bg1"/>
                </a:solidFill>
              </a:rPr>
              <a:t>by the end of this unit you will know </a:t>
            </a:r>
            <a:r>
              <a:rPr lang="en-US" sz="3600" dirty="0">
                <a:solidFill>
                  <a:srgbClr val="99CC00"/>
                </a:solidFill>
              </a:rPr>
              <a:t>what statistics tests </a:t>
            </a:r>
            <a:r>
              <a:rPr lang="en-US" sz="3600" b="0" dirty="0">
                <a:solidFill>
                  <a:schemeClr val="bg1"/>
                </a:solidFill>
              </a:rPr>
              <a:t>to perform depending on your data and </a:t>
            </a:r>
            <a:r>
              <a:rPr lang="en-US" sz="3600" dirty="0">
                <a:solidFill>
                  <a:srgbClr val="99CC00"/>
                </a:solidFill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931660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15FEC9B-D410-8B48-9952-AC34F5523787}"/>
              </a:ext>
            </a:extLst>
          </p:cNvPr>
          <p:cNvSpPr/>
          <p:nvPr/>
        </p:nvSpPr>
        <p:spPr bwMode="auto">
          <a:xfrm>
            <a:off x="160421" y="-116305"/>
            <a:ext cx="3449053" cy="3240505"/>
          </a:xfrm>
          <a:custGeom>
            <a:avLst/>
            <a:gdLst>
              <a:gd name="connsiteX0" fmla="*/ 32084 w 3449053"/>
              <a:gd name="connsiteY0" fmla="*/ 465221 h 3240505"/>
              <a:gd name="connsiteX1" fmla="*/ 48126 w 3449053"/>
              <a:gd name="connsiteY1" fmla="*/ 3240505 h 3240505"/>
              <a:gd name="connsiteX2" fmla="*/ 465221 w 3449053"/>
              <a:gd name="connsiteY2" fmla="*/ 3048000 h 3240505"/>
              <a:gd name="connsiteX3" fmla="*/ 721895 w 3449053"/>
              <a:gd name="connsiteY3" fmla="*/ 3128210 h 3240505"/>
              <a:gd name="connsiteX4" fmla="*/ 866274 w 3449053"/>
              <a:gd name="connsiteY4" fmla="*/ 3048000 h 3240505"/>
              <a:gd name="connsiteX5" fmla="*/ 1187116 w 3449053"/>
              <a:gd name="connsiteY5" fmla="*/ 3080084 h 3240505"/>
              <a:gd name="connsiteX6" fmla="*/ 1395663 w 3449053"/>
              <a:gd name="connsiteY6" fmla="*/ 2999873 h 3240505"/>
              <a:gd name="connsiteX7" fmla="*/ 1443790 w 3449053"/>
              <a:gd name="connsiteY7" fmla="*/ 2326105 h 3240505"/>
              <a:gd name="connsiteX8" fmla="*/ 1443790 w 3449053"/>
              <a:gd name="connsiteY8" fmla="*/ 1507958 h 3240505"/>
              <a:gd name="connsiteX9" fmla="*/ 1636295 w 3449053"/>
              <a:gd name="connsiteY9" fmla="*/ 1331494 h 3240505"/>
              <a:gd name="connsiteX10" fmla="*/ 2165684 w 3449053"/>
              <a:gd name="connsiteY10" fmla="*/ 1315452 h 3240505"/>
              <a:gd name="connsiteX11" fmla="*/ 2887579 w 3449053"/>
              <a:gd name="connsiteY11" fmla="*/ 1283368 h 3240505"/>
              <a:gd name="connsiteX12" fmla="*/ 3160295 w 3449053"/>
              <a:gd name="connsiteY12" fmla="*/ 1010652 h 3240505"/>
              <a:gd name="connsiteX13" fmla="*/ 3368842 w 3449053"/>
              <a:gd name="connsiteY13" fmla="*/ 320842 h 3240505"/>
              <a:gd name="connsiteX14" fmla="*/ 3449053 w 3449053"/>
              <a:gd name="connsiteY14" fmla="*/ 0 h 3240505"/>
              <a:gd name="connsiteX15" fmla="*/ 0 w 3449053"/>
              <a:gd name="connsiteY15" fmla="*/ 64168 h 3240505"/>
              <a:gd name="connsiteX16" fmla="*/ 32084 w 3449053"/>
              <a:gd name="connsiteY16" fmla="*/ 465221 h 324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53" h="3240505">
                <a:moveTo>
                  <a:pt x="32084" y="465221"/>
                </a:moveTo>
                <a:cubicBezTo>
                  <a:pt x="37431" y="1390316"/>
                  <a:pt x="42779" y="2315410"/>
                  <a:pt x="48126" y="3240505"/>
                </a:cubicBezTo>
                <a:lnTo>
                  <a:pt x="465221" y="3048000"/>
                </a:lnTo>
                <a:lnTo>
                  <a:pt x="721895" y="3128210"/>
                </a:lnTo>
                <a:lnTo>
                  <a:pt x="866274" y="3048000"/>
                </a:lnTo>
                <a:lnTo>
                  <a:pt x="1187116" y="3080084"/>
                </a:lnTo>
                <a:lnTo>
                  <a:pt x="1395663" y="2999873"/>
                </a:lnTo>
                <a:lnTo>
                  <a:pt x="1443790" y="2326105"/>
                </a:lnTo>
                <a:lnTo>
                  <a:pt x="1443790" y="1507958"/>
                </a:lnTo>
                <a:lnTo>
                  <a:pt x="1636295" y="1331494"/>
                </a:lnTo>
                <a:lnTo>
                  <a:pt x="2165684" y="1315452"/>
                </a:lnTo>
                <a:lnTo>
                  <a:pt x="2887579" y="1283368"/>
                </a:lnTo>
                <a:lnTo>
                  <a:pt x="3160295" y="1010652"/>
                </a:lnTo>
                <a:lnTo>
                  <a:pt x="3368842" y="320842"/>
                </a:lnTo>
                <a:lnTo>
                  <a:pt x="3449053" y="0"/>
                </a:lnTo>
                <a:lnTo>
                  <a:pt x="0" y="64168"/>
                </a:lnTo>
                <a:lnTo>
                  <a:pt x="32084" y="465221"/>
                </a:lnTo>
                <a:close/>
              </a:path>
            </a:pathLst>
          </a:custGeom>
          <a:solidFill>
            <a:srgbClr val="99CC00">
              <a:alpha val="6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398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0D8B058-A04E-9042-85AA-91B42F28A7CA}"/>
              </a:ext>
            </a:extLst>
          </p:cNvPr>
          <p:cNvSpPr/>
          <p:nvPr/>
        </p:nvSpPr>
        <p:spPr bwMode="auto">
          <a:xfrm>
            <a:off x="1556084" y="1187116"/>
            <a:ext cx="1707429" cy="1684421"/>
          </a:xfrm>
          <a:custGeom>
            <a:avLst/>
            <a:gdLst>
              <a:gd name="connsiteX0" fmla="*/ 1443790 w 1707429"/>
              <a:gd name="connsiteY0" fmla="*/ 0 h 1684421"/>
              <a:gd name="connsiteX1" fmla="*/ 1443790 w 1707429"/>
              <a:gd name="connsiteY1" fmla="*/ 0 h 1684421"/>
              <a:gd name="connsiteX2" fmla="*/ 721895 w 1707429"/>
              <a:gd name="connsiteY2" fmla="*/ 0 h 1684421"/>
              <a:gd name="connsiteX3" fmla="*/ 497305 w 1707429"/>
              <a:gd name="connsiteY3" fmla="*/ 16042 h 1684421"/>
              <a:gd name="connsiteX4" fmla="*/ 401053 w 1707429"/>
              <a:gd name="connsiteY4" fmla="*/ 32084 h 1684421"/>
              <a:gd name="connsiteX5" fmla="*/ 304800 w 1707429"/>
              <a:gd name="connsiteY5" fmla="*/ 64168 h 1684421"/>
              <a:gd name="connsiteX6" fmla="*/ 176463 w 1707429"/>
              <a:gd name="connsiteY6" fmla="*/ 96252 h 1684421"/>
              <a:gd name="connsiteX7" fmla="*/ 144379 w 1707429"/>
              <a:gd name="connsiteY7" fmla="*/ 128337 h 1684421"/>
              <a:gd name="connsiteX8" fmla="*/ 80211 w 1707429"/>
              <a:gd name="connsiteY8" fmla="*/ 224589 h 1684421"/>
              <a:gd name="connsiteX9" fmla="*/ 48127 w 1707429"/>
              <a:gd name="connsiteY9" fmla="*/ 320842 h 1684421"/>
              <a:gd name="connsiteX10" fmla="*/ 32084 w 1707429"/>
              <a:gd name="connsiteY10" fmla="*/ 368968 h 1684421"/>
              <a:gd name="connsiteX11" fmla="*/ 0 w 1707429"/>
              <a:gd name="connsiteY11" fmla="*/ 625642 h 1684421"/>
              <a:gd name="connsiteX12" fmla="*/ 16042 w 1707429"/>
              <a:gd name="connsiteY12" fmla="*/ 1106905 h 1684421"/>
              <a:gd name="connsiteX13" fmla="*/ 32084 w 1707429"/>
              <a:gd name="connsiteY13" fmla="*/ 1524000 h 1684421"/>
              <a:gd name="connsiteX14" fmla="*/ 64169 w 1707429"/>
              <a:gd name="connsiteY14" fmla="*/ 1636295 h 1684421"/>
              <a:gd name="connsiteX15" fmla="*/ 112295 w 1707429"/>
              <a:gd name="connsiteY15" fmla="*/ 1652337 h 1684421"/>
              <a:gd name="connsiteX16" fmla="*/ 160421 w 1707429"/>
              <a:gd name="connsiteY16" fmla="*/ 1636295 h 1684421"/>
              <a:gd name="connsiteX17" fmla="*/ 256674 w 1707429"/>
              <a:gd name="connsiteY17" fmla="*/ 1572126 h 1684421"/>
              <a:gd name="connsiteX18" fmla="*/ 304800 w 1707429"/>
              <a:gd name="connsiteY18" fmla="*/ 1556084 h 1684421"/>
              <a:gd name="connsiteX19" fmla="*/ 417095 w 1707429"/>
              <a:gd name="connsiteY19" fmla="*/ 1684421 h 1684421"/>
              <a:gd name="connsiteX20" fmla="*/ 609600 w 1707429"/>
              <a:gd name="connsiteY20" fmla="*/ 1636295 h 1684421"/>
              <a:gd name="connsiteX21" fmla="*/ 705853 w 1707429"/>
              <a:gd name="connsiteY21" fmla="*/ 1604210 h 1684421"/>
              <a:gd name="connsiteX22" fmla="*/ 1187116 w 1707429"/>
              <a:gd name="connsiteY22" fmla="*/ 1588168 h 1684421"/>
              <a:gd name="connsiteX23" fmla="*/ 1299411 w 1707429"/>
              <a:gd name="connsiteY23" fmla="*/ 1572126 h 1684421"/>
              <a:gd name="connsiteX24" fmla="*/ 1347537 w 1707429"/>
              <a:gd name="connsiteY24" fmla="*/ 1556084 h 1684421"/>
              <a:gd name="connsiteX25" fmla="*/ 1459832 w 1707429"/>
              <a:gd name="connsiteY25" fmla="*/ 1524000 h 1684421"/>
              <a:gd name="connsiteX26" fmla="*/ 1524000 w 1707429"/>
              <a:gd name="connsiteY26" fmla="*/ 1427747 h 1684421"/>
              <a:gd name="connsiteX27" fmla="*/ 1572127 w 1707429"/>
              <a:gd name="connsiteY27" fmla="*/ 1331495 h 1684421"/>
              <a:gd name="connsiteX28" fmla="*/ 1620253 w 1707429"/>
              <a:gd name="connsiteY28" fmla="*/ 1187116 h 1684421"/>
              <a:gd name="connsiteX29" fmla="*/ 1636295 w 1707429"/>
              <a:gd name="connsiteY29" fmla="*/ 1138989 h 1684421"/>
              <a:gd name="connsiteX30" fmla="*/ 1668379 w 1707429"/>
              <a:gd name="connsiteY30" fmla="*/ 1026695 h 1684421"/>
              <a:gd name="connsiteX31" fmla="*/ 1684421 w 1707429"/>
              <a:gd name="connsiteY31" fmla="*/ 433137 h 1684421"/>
              <a:gd name="connsiteX32" fmla="*/ 1652337 w 1707429"/>
              <a:gd name="connsiteY32" fmla="*/ 336884 h 1684421"/>
              <a:gd name="connsiteX33" fmla="*/ 1620253 w 1707429"/>
              <a:gd name="connsiteY33" fmla="*/ 288758 h 1684421"/>
              <a:gd name="connsiteX34" fmla="*/ 1556084 w 1707429"/>
              <a:gd name="connsiteY34" fmla="*/ 224589 h 1684421"/>
              <a:gd name="connsiteX35" fmla="*/ 1507958 w 1707429"/>
              <a:gd name="connsiteY35" fmla="*/ 176463 h 1684421"/>
              <a:gd name="connsiteX36" fmla="*/ 1475874 w 1707429"/>
              <a:gd name="connsiteY36" fmla="*/ 128337 h 1684421"/>
              <a:gd name="connsiteX37" fmla="*/ 1443790 w 1707429"/>
              <a:gd name="connsiteY37" fmla="*/ 0 h 168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07429" h="1684421">
                <a:moveTo>
                  <a:pt x="1443790" y="0"/>
                </a:moveTo>
                <a:lnTo>
                  <a:pt x="1443790" y="0"/>
                </a:lnTo>
                <a:cubicBezTo>
                  <a:pt x="1068664" y="41680"/>
                  <a:pt x="1504295" y="0"/>
                  <a:pt x="721895" y="0"/>
                </a:cubicBezTo>
                <a:cubicBezTo>
                  <a:pt x="646841" y="0"/>
                  <a:pt x="572168" y="10695"/>
                  <a:pt x="497305" y="16042"/>
                </a:cubicBezTo>
                <a:cubicBezTo>
                  <a:pt x="465221" y="21389"/>
                  <a:pt x="432608" y="24195"/>
                  <a:pt x="401053" y="32084"/>
                </a:cubicBezTo>
                <a:cubicBezTo>
                  <a:pt x="368243" y="40286"/>
                  <a:pt x="337963" y="57535"/>
                  <a:pt x="304800" y="64168"/>
                </a:cubicBezTo>
                <a:cubicBezTo>
                  <a:pt x="208008" y="83526"/>
                  <a:pt x="250457" y="71588"/>
                  <a:pt x="176463" y="96252"/>
                </a:cubicBezTo>
                <a:cubicBezTo>
                  <a:pt x="165768" y="106947"/>
                  <a:pt x="153454" y="116237"/>
                  <a:pt x="144379" y="128337"/>
                </a:cubicBezTo>
                <a:cubicBezTo>
                  <a:pt x="121243" y="159185"/>
                  <a:pt x="80211" y="224589"/>
                  <a:pt x="80211" y="224589"/>
                </a:cubicBezTo>
                <a:lnTo>
                  <a:pt x="48127" y="320842"/>
                </a:lnTo>
                <a:lnTo>
                  <a:pt x="32084" y="368968"/>
                </a:lnTo>
                <a:cubicBezTo>
                  <a:pt x="18876" y="448218"/>
                  <a:pt x="0" y="548528"/>
                  <a:pt x="0" y="625642"/>
                </a:cubicBezTo>
                <a:cubicBezTo>
                  <a:pt x="0" y="786152"/>
                  <a:pt x="10313" y="946497"/>
                  <a:pt x="16042" y="1106905"/>
                </a:cubicBezTo>
                <a:cubicBezTo>
                  <a:pt x="21008" y="1245951"/>
                  <a:pt x="22829" y="1385174"/>
                  <a:pt x="32084" y="1524000"/>
                </a:cubicBezTo>
                <a:cubicBezTo>
                  <a:pt x="32114" y="1524444"/>
                  <a:pt x="56583" y="1628709"/>
                  <a:pt x="64169" y="1636295"/>
                </a:cubicBezTo>
                <a:cubicBezTo>
                  <a:pt x="76126" y="1648252"/>
                  <a:pt x="96253" y="1646990"/>
                  <a:pt x="112295" y="1652337"/>
                </a:cubicBezTo>
                <a:cubicBezTo>
                  <a:pt x="128337" y="1646990"/>
                  <a:pt x="145639" y="1644507"/>
                  <a:pt x="160421" y="1636295"/>
                </a:cubicBezTo>
                <a:cubicBezTo>
                  <a:pt x="194129" y="1617568"/>
                  <a:pt x="220092" y="1584320"/>
                  <a:pt x="256674" y="1572126"/>
                </a:cubicBezTo>
                <a:lnTo>
                  <a:pt x="304800" y="1556084"/>
                </a:lnTo>
                <a:cubicBezTo>
                  <a:pt x="398644" y="1649928"/>
                  <a:pt x="364037" y="1604834"/>
                  <a:pt x="417095" y="1684421"/>
                </a:cubicBezTo>
                <a:cubicBezTo>
                  <a:pt x="546704" y="1662820"/>
                  <a:pt x="482494" y="1678664"/>
                  <a:pt x="609600" y="1636295"/>
                </a:cubicBezTo>
                <a:cubicBezTo>
                  <a:pt x="609602" y="1636294"/>
                  <a:pt x="705850" y="1604210"/>
                  <a:pt x="705853" y="1604210"/>
                </a:cubicBezTo>
                <a:lnTo>
                  <a:pt x="1187116" y="1588168"/>
                </a:lnTo>
                <a:cubicBezTo>
                  <a:pt x="1224548" y="1582821"/>
                  <a:pt x="1262334" y="1579541"/>
                  <a:pt x="1299411" y="1572126"/>
                </a:cubicBezTo>
                <a:cubicBezTo>
                  <a:pt x="1315992" y="1568810"/>
                  <a:pt x="1331278" y="1560729"/>
                  <a:pt x="1347537" y="1556084"/>
                </a:cubicBezTo>
                <a:cubicBezTo>
                  <a:pt x="1488549" y="1515795"/>
                  <a:pt x="1344434" y="1562465"/>
                  <a:pt x="1459832" y="1524000"/>
                </a:cubicBezTo>
                <a:cubicBezTo>
                  <a:pt x="1481221" y="1491916"/>
                  <a:pt x="1511806" y="1464329"/>
                  <a:pt x="1524000" y="1427747"/>
                </a:cubicBezTo>
                <a:cubicBezTo>
                  <a:pt x="1546139" y="1361330"/>
                  <a:pt x="1530662" y="1393691"/>
                  <a:pt x="1572127" y="1331495"/>
                </a:cubicBezTo>
                <a:lnTo>
                  <a:pt x="1620253" y="1187116"/>
                </a:lnTo>
                <a:cubicBezTo>
                  <a:pt x="1625600" y="1171074"/>
                  <a:pt x="1632194" y="1155394"/>
                  <a:pt x="1636295" y="1138989"/>
                </a:cubicBezTo>
                <a:cubicBezTo>
                  <a:pt x="1656438" y="1058416"/>
                  <a:pt x="1645365" y="1095737"/>
                  <a:pt x="1668379" y="1026695"/>
                </a:cubicBezTo>
                <a:cubicBezTo>
                  <a:pt x="1714318" y="751056"/>
                  <a:pt x="1719803" y="798751"/>
                  <a:pt x="1684421" y="433137"/>
                </a:cubicBezTo>
                <a:cubicBezTo>
                  <a:pt x="1681163" y="399474"/>
                  <a:pt x="1671097" y="365024"/>
                  <a:pt x="1652337" y="336884"/>
                </a:cubicBezTo>
                <a:cubicBezTo>
                  <a:pt x="1641642" y="320842"/>
                  <a:pt x="1632800" y="303397"/>
                  <a:pt x="1620253" y="288758"/>
                </a:cubicBezTo>
                <a:cubicBezTo>
                  <a:pt x="1600567" y="265791"/>
                  <a:pt x="1577474" y="245979"/>
                  <a:pt x="1556084" y="224589"/>
                </a:cubicBezTo>
                <a:cubicBezTo>
                  <a:pt x="1540042" y="208547"/>
                  <a:pt x="1520542" y="195340"/>
                  <a:pt x="1507958" y="176463"/>
                </a:cubicBezTo>
                <a:lnTo>
                  <a:pt x="1475874" y="128337"/>
                </a:lnTo>
                <a:cubicBezTo>
                  <a:pt x="1442099" y="27011"/>
                  <a:pt x="1449137" y="21389"/>
                  <a:pt x="1443790" y="0"/>
                </a:cubicBezTo>
                <a:close/>
              </a:path>
            </a:pathLst>
          </a:custGeom>
          <a:solidFill>
            <a:srgbClr val="FF9900">
              <a:alpha val="5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15FEC9B-D410-8B48-9952-AC34F5523787}"/>
              </a:ext>
            </a:extLst>
          </p:cNvPr>
          <p:cNvSpPr/>
          <p:nvPr/>
        </p:nvSpPr>
        <p:spPr bwMode="auto">
          <a:xfrm>
            <a:off x="160421" y="-116305"/>
            <a:ext cx="3449053" cy="3240505"/>
          </a:xfrm>
          <a:custGeom>
            <a:avLst/>
            <a:gdLst>
              <a:gd name="connsiteX0" fmla="*/ 32084 w 3449053"/>
              <a:gd name="connsiteY0" fmla="*/ 465221 h 3240505"/>
              <a:gd name="connsiteX1" fmla="*/ 48126 w 3449053"/>
              <a:gd name="connsiteY1" fmla="*/ 3240505 h 3240505"/>
              <a:gd name="connsiteX2" fmla="*/ 465221 w 3449053"/>
              <a:gd name="connsiteY2" fmla="*/ 3048000 h 3240505"/>
              <a:gd name="connsiteX3" fmla="*/ 721895 w 3449053"/>
              <a:gd name="connsiteY3" fmla="*/ 3128210 h 3240505"/>
              <a:gd name="connsiteX4" fmla="*/ 866274 w 3449053"/>
              <a:gd name="connsiteY4" fmla="*/ 3048000 h 3240505"/>
              <a:gd name="connsiteX5" fmla="*/ 1187116 w 3449053"/>
              <a:gd name="connsiteY5" fmla="*/ 3080084 h 3240505"/>
              <a:gd name="connsiteX6" fmla="*/ 1395663 w 3449053"/>
              <a:gd name="connsiteY6" fmla="*/ 2999873 h 3240505"/>
              <a:gd name="connsiteX7" fmla="*/ 1443790 w 3449053"/>
              <a:gd name="connsiteY7" fmla="*/ 2326105 h 3240505"/>
              <a:gd name="connsiteX8" fmla="*/ 1443790 w 3449053"/>
              <a:gd name="connsiteY8" fmla="*/ 1507958 h 3240505"/>
              <a:gd name="connsiteX9" fmla="*/ 1636295 w 3449053"/>
              <a:gd name="connsiteY9" fmla="*/ 1331494 h 3240505"/>
              <a:gd name="connsiteX10" fmla="*/ 2165684 w 3449053"/>
              <a:gd name="connsiteY10" fmla="*/ 1315452 h 3240505"/>
              <a:gd name="connsiteX11" fmla="*/ 2887579 w 3449053"/>
              <a:gd name="connsiteY11" fmla="*/ 1283368 h 3240505"/>
              <a:gd name="connsiteX12" fmla="*/ 3160295 w 3449053"/>
              <a:gd name="connsiteY12" fmla="*/ 1010652 h 3240505"/>
              <a:gd name="connsiteX13" fmla="*/ 3368842 w 3449053"/>
              <a:gd name="connsiteY13" fmla="*/ 320842 h 3240505"/>
              <a:gd name="connsiteX14" fmla="*/ 3449053 w 3449053"/>
              <a:gd name="connsiteY14" fmla="*/ 0 h 3240505"/>
              <a:gd name="connsiteX15" fmla="*/ 0 w 3449053"/>
              <a:gd name="connsiteY15" fmla="*/ 64168 h 3240505"/>
              <a:gd name="connsiteX16" fmla="*/ 32084 w 3449053"/>
              <a:gd name="connsiteY16" fmla="*/ 465221 h 324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53" h="3240505">
                <a:moveTo>
                  <a:pt x="32084" y="465221"/>
                </a:moveTo>
                <a:cubicBezTo>
                  <a:pt x="37431" y="1390316"/>
                  <a:pt x="42779" y="2315410"/>
                  <a:pt x="48126" y="3240505"/>
                </a:cubicBezTo>
                <a:lnTo>
                  <a:pt x="465221" y="3048000"/>
                </a:lnTo>
                <a:lnTo>
                  <a:pt x="721895" y="3128210"/>
                </a:lnTo>
                <a:lnTo>
                  <a:pt x="866274" y="3048000"/>
                </a:lnTo>
                <a:lnTo>
                  <a:pt x="1187116" y="3080084"/>
                </a:lnTo>
                <a:lnTo>
                  <a:pt x="1395663" y="2999873"/>
                </a:lnTo>
                <a:lnTo>
                  <a:pt x="1443790" y="2326105"/>
                </a:lnTo>
                <a:lnTo>
                  <a:pt x="1443790" y="1507958"/>
                </a:lnTo>
                <a:lnTo>
                  <a:pt x="1636295" y="1331494"/>
                </a:lnTo>
                <a:lnTo>
                  <a:pt x="2165684" y="1315452"/>
                </a:lnTo>
                <a:lnTo>
                  <a:pt x="2887579" y="1283368"/>
                </a:lnTo>
                <a:lnTo>
                  <a:pt x="3160295" y="1010652"/>
                </a:lnTo>
                <a:lnTo>
                  <a:pt x="3368842" y="320842"/>
                </a:lnTo>
                <a:lnTo>
                  <a:pt x="3449053" y="0"/>
                </a:lnTo>
                <a:lnTo>
                  <a:pt x="0" y="64168"/>
                </a:lnTo>
                <a:lnTo>
                  <a:pt x="32084" y="465221"/>
                </a:lnTo>
                <a:close/>
              </a:path>
            </a:pathLst>
          </a:custGeom>
          <a:solidFill>
            <a:srgbClr val="99CC00">
              <a:alpha val="6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2F6355C-16CA-D440-A496-959B135F925B}"/>
              </a:ext>
            </a:extLst>
          </p:cNvPr>
          <p:cNvSpPr/>
          <p:nvPr/>
        </p:nvSpPr>
        <p:spPr>
          <a:xfrm rot="21242412">
            <a:off x="2914805" y="1326716"/>
            <a:ext cx="1099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won't look at that</a:t>
            </a:r>
          </a:p>
        </p:txBody>
      </p:sp>
    </p:spTree>
    <p:extLst>
      <p:ext uri="{BB962C8B-B14F-4D97-AF65-F5344CB8AC3E}">
        <p14:creationId xmlns:p14="http://schemas.microsoft.com/office/powerpoint/2010/main" val="3325112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0D8B058-A04E-9042-85AA-91B42F28A7CA}"/>
              </a:ext>
            </a:extLst>
          </p:cNvPr>
          <p:cNvSpPr/>
          <p:nvPr/>
        </p:nvSpPr>
        <p:spPr bwMode="auto">
          <a:xfrm>
            <a:off x="1556084" y="1187116"/>
            <a:ext cx="1707429" cy="1684421"/>
          </a:xfrm>
          <a:custGeom>
            <a:avLst/>
            <a:gdLst>
              <a:gd name="connsiteX0" fmla="*/ 1443790 w 1707429"/>
              <a:gd name="connsiteY0" fmla="*/ 0 h 1684421"/>
              <a:gd name="connsiteX1" fmla="*/ 1443790 w 1707429"/>
              <a:gd name="connsiteY1" fmla="*/ 0 h 1684421"/>
              <a:gd name="connsiteX2" fmla="*/ 721895 w 1707429"/>
              <a:gd name="connsiteY2" fmla="*/ 0 h 1684421"/>
              <a:gd name="connsiteX3" fmla="*/ 497305 w 1707429"/>
              <a:gd name="connsiteY3" fmla="*/ 16042 h 1684421"/>
              <a:gd name="connsiteX4" fmla="*/ 401053 w 1707429"/>
              <a:gd name="connsiteY4" fmla="*/ 32084 h 1684421"/>
              <a:gd name="connsiteX5" fmla="*/ 304800 w 1707429"/>
              <a:gd name="connsiteY5" fmla="*/ 64168 h 1684421"/>
              <a:gd name="connsiteX6" fmla="*/ 176463 w 1707429"/>
              <a:gd name="connsiteY6" fmla="*/ 96252 h 1684421"/>
              <a:gd name="connsiteX7" fmla="*/ 144379 w 1707429"/>
              <a:gd name="connsiteY7" fmla="*/ 128337 h 1684421"/>
              <a:gd name="connsiteX8" fmla="*/ 80211 w 1707429"/>
              <a:gd name="connsiteY8" fmla="*/ 224589 h 1684421"/>
              <a:gd name="connsiteX9" fmla="*/ 48127 w 1707429"/>
              <a:gd name="connsiteY9" fmla="*/ 320842 h 1684421"/>
              <a:gd name="connsiteX10" fmla="*/ 32084 w 1707429"/>
              <a:gd name="connsiteY10" fmla="*/ 368968 h 1684421"/>
              <a:gd name="connsiteX11" fmla="*/ 0 w 1707429"/>
              <a:gd name="connsiteY11" fmla="*/ 625642 h 1684421"/>
              <a:gd name="connsiteX12" fmla="*/ 16042 w 1707429"/>
              <a:gd name="connsiteY12" fmla="*/ 1106905 h 1684421"/>
              <a:gd name="connsiteX13" fmla="*/ 32084 w 1707429"/>
              <a:gd name="connsiteY13" fmla="*/ 1524000 h 1684421"/>
              <a:gd name="connsiteX14" fmla="*/ 64169 w 1707429"/>
              <a:gd name="connsiteY14" fmla="*/ 1636295 h 1684421"/>
              <a:gd name="connsiteX15" fmla="*/ 112295 w 1707429"/>
              <a:gd name="connsiteY15" fmla="*/ 1652337 h 1684421"/>
              <a:gd name="connsiteX16" fmla="*/ 160421 w 1707429"/>
              <a:gd name="connsiteY16" fmla="*/ 1636295 h 1684421"/>
              <a:gd name="connsiteX17" fmla="*/ 256674 w 1707429"/>
              <a:gd name="connsiteY17" fmla="*/ 1572126 h 1684421"/>
              <a:gd name="connsiteX18" fmla="*/ 304800 w 1707429"/>
              <a:gd name="connsiteY18" fmla="*/ 1556084 h 1684421"/>
              <a:gd name="connsiteX19" fmla="*/ 417095 w 1707429"/>
              <a:gd name="connsiteY19" fmla="*/ 1684421 h 1684421"/>
              <a:gd name="connsiteX20" fmla="*/ 609600 w 1707429"/>
              <a:gd name="connsiteY20" fmla="*/ 1636295 h 1684421"/>
              <a:gd name="connsiteX21" fmla="*/ 705853 w 1707429"/>
              <a:gd name="connsiteY21" fmla="*/ 1604210 h 1684421"/>
              <a:gd name="connsiteX22" fmla="*/ 1187116 w 1707429"/>
              <a:gd name="connsiteY22" fmla="*/ 1588168 h 1684421"/>
              <a:gd name="connsiteX23" fmla="*/ 1299411 w 1707429"/>
              <a:gd name="connsiteY23" fmla="*/ 1572126 h 1684421"/>
              <a:gd name="connsiteX24" fmla="*/ 1347537 w 1707429"/>
              <a:gd name="connsiteY24" fmla="*/ 1556084 h 1684421"/>
              <a:gd name="connsiteX25" fmla="*/ 1459832 w 1707429"/>
              <a:gd name="connsiteY25" fmla="*/ 1524000 h 1684421"/>
              <a:gd name="connsiteX26" fmla="*/ 1524000 w 1707429"/>
              <a:gd name="connsiteY26" fmla="*/ 1427747 h 1684421"/>
              <a:gd name="connsiteX27" fmla="*/ 1572127 w 1707429"/>
              <a:gd name="connsiteY27" fmla="*/ 1331495 h 1684421"/>
              <a:gd name="connsiteX28" fmla="*/ 1620253 w 1707429"/>
              <a:gd name="connsiteY28" fmla="*/ 1187116 h 1684421"/>
              <a:gd name="connsiteX29" fmla="*/ 1636295 w 1707429"/>
              <a:gd name="connsiteY29" fmla="*/ 1138989 h 1684421"/>
              <a:gd name="connsiteX30" fmla="*/ 1668379 w 1707429"/>
              <a:gd name="connsiteY30" fmla="*/ 1026695 h 1684421"/>
              <a:gd name="connsiteX31" fmla="*/ 1684421 w 1707429"/>
              <a:gd name="connsiteY31" fmla="*/ 433137 h 1684421"/>
              <a:gd name="connsiteX32" fmla="*/ 1652337 w 1707429"/>
              <a:gd name="connsiteY32" fmla="*/ 336884 h 1684421"/>
              <a:gd name="connsiteX33" fmla="*/ 1620253 w 1707429"/>
              <a:gd name="connsiteY33" fmla="*/ 288758 h 1684421"/>
              <a:gd name="connsiteX34" fmla="*/ 1556084 w 1707429"/>
              <a:gd name="connsiteY34" fmla="*/ 224589 h 1684421"/>
              <a:gd name="connsiteX35" fmla="*/ 1507958 w 1707429"/>
              <a:gd name="connsiteY35" fmla="*/ 176463 h 1684421"/>
              <a:gd name="connsiteX36" fmla="*/ 1475874 w 1707429"/>
              <a:gd name="connsiteY36" fmla="*/ 128337 h 1684421"/>
              <a:gd name="connsiteX37" fmla="*/ 1443790 w 1707429"/>
              <a:gd name="connsiteY37" fmla="*/ 0 h 168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07429" h="1684421">
                <a:moveTo>
                  <a:pt x="1443790" y="0"/>
                </a:moveTo>
                <a:lnTo>
                  <a:pt x="1443790" y="0"/>
                </a:lnTo>
                <a:cubicBezTo>
                  <a:pt x="1068664" y="41680"/>
                  <a:pt x="1504295" y="0"/>
                  <a:pt x="721895" y="0"/>
                </a:cubicBezTo>
                <a:cubicBezTo>
                  <a:pt x="646841" y="0"/>
                  <a:pt x="572168" y="10695"/>
                  <a:pt x="497305" y="16042"/>
                </a:cubicBezTo>
                <a:cubicBezTo>
                  <a:pt x="465221" y="21389"/>
                  <a:pt x="432608" y="24195"/>
                  <a:pt x="401053" y="32084"/>
                </a:cubicBezTo>
                <a:cubicBezTo>
                  <a:pt x="368243" y="40286"/>
                  <a:pt x="337963" y="57535"/>
                  <a:pt x="304800" y="64168"/>
                </a:cubicBezTo>
                <a:cubicBezTo>
                  <a:pt x="208008" y="83526"/>
                  <a:pt x="250457" y="71588"/>
                  <a:pt x="176463" y="96252"/>
                </a:cubicBezTo>
                <a:cubicBezTo>
                  <a:pt x="165768" y="106947"/>
                  <a:pt x="153454" y="116237"/>
                  <a:pt x="144379" y="128337"/>
                </a:cubicBezTo>
                <a:cubicBezTo>
                  <a:pt x="121243" y="159185"/>
                  <a:pt x="80211" y="224589"/>
                  <a:pt x="80211" y="224589"/>
                </a:cubicBezTo>
                <a:lnTo>
                  <a:pt x="48127" y="320842"/>
                </a:lnTo>
                <a:lnTo>
                  <a:pt x="32084" y="368968"/>
                </a:lnTo>
                <a:cubicBezTo>
                  <a:pt x="18876" y="448218"/>
                  <a:pt x="0" y="548528"/>
                  <a:pt x="0" y="625642"/>
                </a:cubicBezTo>
                <a:cubicBezTo>
                  <a:pt x="0" y="786152"/>
                  <a:pt x="10313" y="946497"/>
                  <a:pt x="16042" y="1106905"/>
                </a:cubicBezTo>
                <a:cubicBezTo>
                  <a:pt x="21008" y="1245951"/>
                  <a:pt x="22829" y="1385174"/>
                  <a:pt x="32084" y="1524000"/>
                </a:cubicBezTo>
                <a:cubicBezTo>
                  <a:pt x="32114" y="1524444"/>
                  <a:pt x="56583" y="1628709"/>
                  <a:pt x="64169" y="1636295"/>
                </a:cubicBezTo>
                <a:cubicBezTo>
                  <a:pt x="76126" y="1648252"/>
                  <a:pt x="96253" y="1646990"/>
                  <a:pt x="112295" y="1652337"/>
                </a:cubicBezTo>
                <a:cubicBezTo>
                  <a:pt x="128337" y="1646990"/>
                  <a:pt x="145639" y="1644507"/>
                  <a:pt x="160421" y="1636295"/>
                </a:cubicBezTo>
                <a:cubicBezTo>
                  <a:pt x="194129" y="1617568"/>
                  <a:pt x="220092" y="1584320"/>
                  <a:pt x="256674" y="1572126"/>
                </a:cubicBezTo>
                <a:lnTo>
                  <a:pt x="304800" y="1556084"/>
                </a:lnTo>
                <a:cubicBezTo>
                  <a:pt x="398644" y="1649928"/>
                  <a:pt x="364037" y="1604834"/>
                  <a:pt x="417095" y="1684421"/>
                </a:cubicBezTo>
                <a:cubicBezTo>
                  <a:pt x="546704" y="1662820"/>
                  <a:pt x="482494" y="1678664"/>
                  <a:pt x="609600" y="1636295"/>
                </a:cubicBezTo>
                <a:cubicBezTo>
                  <a:pt x="609602" y="1636294"/>
                  <a:pt x="705850" y="1604210"/>
                  <a:pt x="705853" y="1604210"/>
                </a:cubicBezTo>
                <a:lnTo>
                  <a:pt x="1187116" y="1588168"/>
                </a:lnTo>
                <a:cubicBezTo>
                  <a:pt x="1224548" y="1582821"/>
                  <a:pt x="1262334" y="1579541"/>
                  <a:pt x="1299411" y="1572126"/>
                </a:cubicBezTo>
                <a:cubicBezTo>
                  <a:pt x="1315992" y="1568810"/>
                  <a:pt x="1331278" y="1560729"/>
                  <a:pt x="1347537" y="1556084"/>
                </a:cubicBezTo>
                <a:cubicBezTo>
                  <a:pt x="1488549" y="1515795"/>
                  <a:pt x="1344434" y="1562465"/>
                  <a:pt x="1459832" y="1524000"/>
                </a:cubicBezTo>
                <a:cubicBezTo>
                  <a:pt x="1481221" y="1491916"/>
                  <a:pt x="1511806" y="1464329"/>
                  <a:pt x="1524000" y="1427747"/>
                </a:cubicBezTo>
                <a:cubicBezTo>
                  <a:pt x="1546139" y="1361330"/>
                  <a:pt x="1530662" y="1393691"/>
                  <a:pt x="1572127" y="1331495"/>
                </a:cubicBezTo>
                <a:lnTo>
                  <a:pt x="1620253" y="1187116"/>
                </a:lnTo>
                <a:cubicBezTo>
                  <a:pt x="1625600" y="1171074"/>
                  <a:pt x="1632194" y="1155394"/>
                  <a:pt x="1636295" y="1138989"/>
                </a:cubicBezTo>
                <a:cubicBezTo>
                  <a:pt x="1656438" y="1058416"/>
                  <a:pt x="1645365" y="1095737"/>
                  <a:pt x="1668379" y="1026695"/>
                </a:cubicBezTo>
                <a:cubicBezTo>
                  <a:pt x="1714318" y="751056"/>
                  <a:pt x="1719803" y="798751"/>
                  <a:pt x="1684421" y="433137"/>
                </a:cubicBezTo>
                <a:cubicBezTo>
                  <a:pt x="1681163" y="399474"/>
                  <a:pt x="1671097" y="365024"/>
                  <a:pt x="1652337" y="336884"/>
                </a:cubicBezTo>
                <a:cubicBezTo>
                  <a:pt x="1641642" y="320842"/>
                  <a:pt x="1632800" y="303397"/>
                  <a:pt x="1620253" y="288758"/>
                </a:cubicBezTo>
                <a:cubicBezTo>
                  <a:pt x="1600567" y="265791"/>
                  <a:pt x="1577474" y="245979"/>
                  <a:pt x="1556084" y="224589"/>
                </a:cubicBezTo>
                <a:cubicBezTo>
                  <a:pt x="1540042" y="208547"/>
                  <a:pt x="1520542" y="195340"/>
                  <a:pt x="1507958" y="176463"/>
                </a:cubicBezTo>
                <a:lnTo>
                  <a:pt x="1475874" y="128337"/>
                </a:lnTo>
                <a:cubicBezTo>
                  <a:pt x="1442099" y="27011"/>
                  <a:pt x="1449137" y="21389"/>
                  <a:pt x="1443790" y="0"/>
                </a:cubicBezTo>
                <a:close/>
              </a:path>
            </a:pathLst>
          </a:custGeom>
          <a:solidFill>
            <a:srgbClr val="FF9900">
              <a:alpha val="5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15FEC9B-D410-8B48-9952-AC34F5523787}"/>
              </a:ext>
            </a:extLst>
          </p:cNvPr>
          <p:cNvSpPr/>
          <p:nvPr/>
        </p:nvSpPr>
        <p:spPr bwMode="auto">
          <a:xfrm>
            <a:off x="160421" y="-116305"/>
            <a:ext cx="3449053" cy="3240505"/>
          </a:xfrm>
          <a:custGeom>
            <a:avLst/>
            <a:gdLst>
              <a:gd name="connsiteX0" fmla="*/ 32084 w 3449053"/>
              <a:gd name="connsiteY0" fmla="*/ 465221 h 3240505"/>
              <a:gd name="connsiteX1" fmla="*/ 48126 w 3449053"/>
              <a:gd name="connsiteY1" fmla="*/ 3240505 h 3240505"/>
              <a:gd name="connsiteX2" fmla="*/ 465221 w 3449053"/>
              <a:gd name="connsiteY2" fmla="*/ 3048000 h 3240505"/>
              <a:gd name="connsiteX3" fmla="*/ 721895 w 3449053"/>
              <a:gd name="connsiteY3" fmla="*/ 3128210 h 3240505"/>
              <a:gd name="connsiteX4" fmla="*/ 866274 w 3449053"/>
              <a:gd name="connsiteY4" fmla="*/ 3048000 h 3240505"/>
              <a:gd name="connsiteX5" fmla="*/ 1187116 w 3449053"/>
              <a:gd name="connsiteY5" fmla="*/ 3080084 h 3240505"/>
              <a:gd name="connsiteX6" fmla="*/ 1395663 w 3449053"/>
              <a:gd name="connsiteY6" fmla="*/ 2999873 h 3240505"/>
              <a:gd name="connsiteX7" fmla="*/ 1443790 w 3449053"/>
              <a:gd name="connsiteY7" fmla="*/ 2326105 h 3240505"/>
              <a:gd name="connsiteX8" fmla="*/ 1443790 w 3449053"/>
              <a:gd name="connsiteY8" fmla="*/ 1507958 h 3240505"/>
              <a:gd name="connsiteX9" fmla="*/ 1636295 w 3449053"/>
              <a:gd name="connsiteY9" fmla="*/ 1331494 h 3240505"/>
              <a:gd name="connsiteX10" fmla="*/ 2165684 w 3449053"/>
              <a:gd name="connsiteY10" fmla="*/ 1315452 h 3240505"/>
              <a:gd name="connsiteX11" fmla="*/ 2887579 w 3449053"/>
              <a:gd name="connsiteY11" fmla="*/ 1283368 h 3240505"/>
              <a:gd name="connsiteX12" fmla="*/ 3160295 w 3449053"/>
              <a:gd name="connsiteY12" fmla="*/ 1010652 h 3240505"/>
              <a:gd name="connsiteX13" fmla="*/ 3368842 w 3449053"/>
              <a:gd name="connsiteY13" fmla="*/ 320842 h 3240505"/>
              <a:gd name="connsiteX14" fmla="*/ 3449053 w 3449053"/>
              <a:gd name="connsiteY14" fmla="*/ 0 h 3240505"/>
              <a:gd name="connsiteX15" fmla="*/ 0 w 3449053"/>
              <a:gd name="connsiteY15" fmla="*/ 64168 h 3240505"/>
              <a:gd name="connsiteX16" fmla="*/ 32084 w 3449053"/>
              <a:gd name="connsiteY16" fmla="*/ 465221 h 324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49053" h="3240505">
                <a:moveTo>
                  <a:pt x="32084" y="465221"/>
                </a:moveTo>
                <a:cubicBezTo>
                  <a:pt x="37431" y="1390316"/>
                  <a:pt x="42779" y="2315410"/>
                  <a:pt x="48126" y="3240505"/>
                </a:cubicBezTo>
                <a:lnTo>
                  <a:pt x="465221" y="3048000"/>
                </a:lnTo>
                <a:lnTo>
                  <a:pt x="721895" y="3128210"/>
                </a:lnTo>
                <a:lnTo>
                  <a:pt x="866274" y="3048000"/>
                </a:lnTo>
                <a:lnTo>
                  <a:pt x="1187116" y="3080084"/>
                </a:lnTo>
                <a:lnTo>
                  <a:pt x="1395663" y="2999873"/>
                </a:lnTo>
                <a:lnTo>
                  <a:pt x="1443790" y="2326105"/>
                </a:lnTo>
                <a:lnTo>
                  <a:pt x="1443790" y="1507958"/>
                </a:lnTo>
                <a:lnTo>
                  <a:pt x="1636295" y="1331494"/>
                </a:lnTo>
                <a:lnTo>
                  <a:pt x="2165684" y="1315452"/>
                </a:lnTo>
                <a:lnTo>
                  <a:pt x="2887579" y="1283368"/>
                </a:lnTo>
                <a:lnTo>
                  <a:pt x="3160295" y="1010652"/>
                </a:lnTo>
                <a:lnTo>
                  <a:pt x="3368842" y="320842"/>
                </a:lnTo>
                <a:lnTo>
                  <a:pt x="3449053" y="0"/>
                </a:lnTo>
                <a:lnTo>
                  <a:pt x="0" y="64168"/>
                </a:lnTo>
                <a:lnTo>
                  <a:pt x="32084" y="465221"/>
                </a:lnTo>
                <a:close/>
              </a:path>
            </a:pathLst>
          </a:custGeom>
          <a:solidFill>
            <a:srgbClr val="99CC00">
              <a:alpha val="6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AA82FC-C667-C94C-BEBA-230B528AC9B3}"/>
              </a:ext>
            </a:extLst>
          </p:cNvPr>
          <p:cNvSpPr/>
          <p:nvPr/>
        </p:nvSpPr>
        <p:spPr bwMode="auto">
          <a:xfrm>
            <a:off x="3622764" y="353839"/>
            <a:ext cx="2286000" cy="381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12" charset="0"/>
                <a:ea typeface="Arial" pitchFamily="-112" charset="0"/>
                <a:cs typeface="Arial" pitchFamily="-112" charset="0"/>
              </a:rPr>
              <a:t>What type of data?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CC106A-11FD-0A45-98C9-A5312261E668}"/>
              </a:ext>
            </a:extLst>
          </p:cNvPr>
          <p:cNvSpPr/>
          <p:nvPr/>
        </p:nvSpPr>
        <p:spPr bwMode="auto">
          <a:xfrm>
            <a:off x="727164" y="382727"/>
            <a:ext cx="2008909" cy="64601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46FDDD-FD7A-CC46-B1C8-B47B2899C491}"/>
              </a:ext>
            </a:extLst>
          </p:cNvPr>
          <p:cNvSpPr/>
          <p:nvPr/>
        </p:nvSpPr>
        <p:spPr bwMode="auto">
          <a:xfrm>
            <a:off x="252034" y="1231612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FB21C5-D49A-F340-893E-6151B434F1BC}"/>
              </a:ext>
            </a:extLst>
          </p:cNvPr>
          <p:cNvSpPr/>
          <p:nvPr/>
        </p:nvSpPr>
        <p:spPr bwMode="auto">
          <a:xfrm>
            <a:off x="6529889" y="353839"/>
            <a:ext cx="2033980" cy="56863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independent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180DAB-CEC7-B34D-8FAF-CC858751F435}"/>
              </a:ext>
            </a:extLst>
          </p:cNvPr>
          <p:cNvSpPr/>
          <p:nvPr/>
        </p:nvSpPr>
        <p:spPr bwMode="auto">
          <a:xfrm>
            <a:off x="1771678" y="1248473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3551895-595B-374D-BF32-8DE1B5C5F63C}"/>
              </a:ext>
            </a:extLst>
          </p:cNvPr>
          <p:cNvSpPr/>
          <p:nvPr/>
        </p:nvSpPr>
        <p:spPr bwMode="auto">
          <a:xfrm>
            <a:off x="252035" y="2209335"/>
            <a:ext cx="1203238" cy="427542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A15E411-A38E-3A46-B44D-DB34DC4AD610}"/>
              </a:ext>
            </a:extLst>
          </p:cNvPr>
          <p:cNvSpPr/>
          <p:nvPr/>
        </p:nvSpPr>
        <p:spPr bwMode="auto">
          <a:xfrm>
            <a:off x="1793964" y="2163247"/>
            <a:ext cx="1080955" cy="50374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Logistic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regressions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32260-4D92-B642-AE05-24B89B07CF8D}"/>
              </a:ext>
            </a:extLst>
          </p:cNvPr>
          <p:cNvSpPr/>
          <p:nvPr/>
        </p:nvSpPr>
        <p:spPr bwMode="auto">
          <a:xfrm>
            <a:off x="4001800" y="2171560"/>
            <a:ext cx="1004756" cy="46531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normally distributed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1748079-5E91-7E4C-8365-539FA6669AE3}"/>
              </a:ext>
            </a:extLst>
          </p:cNvPr>
          <p:cNvSpPr/>
          <p:nvPr/>
        </p:nvSpPr>
        <p:spPr bwMode="auto">
          <a:xfrm>
            <a:off x="5157342" y="2174746"/>
            <a:ext cx="769227" cy="441928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skewed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E00BEFF-0532-4B4F-8A11-00C8090B9495}"/>
              </a:ext>
            </a:extLst>
          </p:cNvPr>
          <p:cNvSpPr/>
          <p:nvPr/>
        </p:nvSpPr>
        <p:spPr bwMode="auto">
          <a:xfrm>
            <a:off x="2784564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55D281-1918-2945-B017-14F98A2A49E0}"/>
              </a:ext>
            </a:extLst>
          </p:cNvPr>
          <p:cNvSpPr/>
          <p:nvPr/>
        </p:nvSpPr>
        <p:spPr bwMode="auto">
          <a:xfrm>
            <a:off x="45371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BE0EFB-9D71-E541-B366-86F62CDC048D}"/>
              </a:ext>
            </a:extLst>
          </p:cNvPr>
          <p:cNvSpPr/>
          <p:nvPr/>
        </p:nvSpPr>
        <p:spPr bwMode="auto">
          <a:xfrm>
            <a:off x="120425" y="3658115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1E91706-9D70-E446-A60F-8A8026DD0C73}"/>
              </a:ext>
            </a:extLst>
          </p:cNvPr>
          <p:cNvSpPr/>
          <p:nvPr/>
        </p:nvSpPr>
        <p:spPr bwMode="auto">
          <a:xfrm>
            <a:off x="1031964" y="3664706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626FFD-671A-5A42-9B40-41DCFE577DB1}"/>
              </a:ext>
            </a:extLst>
          </p:cNvPr>
          <p:cNvSpPr/>
          <p:nvPr/>
        </p:nvSpPr>
        <p:spPr bwMode="auto">
          <a:xfrm rot="16200000">
            <a:off x="126026" y="5101240"/>
            <a:ext cx="880945" cy="28227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971B6-51DA-0146-B5CA-34130A350C40}"/>
              </a:ext>
            </a:extLst>
          </p:cNvPr>
          <p:cNvSpPr/>
          <p:nvPr/>
        </p:nvSpPr>
        <p:spPr bwMode="auto">
          <a:xfrm rot="16200000">
            <a:off x="601636" y="5405065"/>
            <a:ext cx="1522694" cy="31637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Paired-t-test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E28FB9-B1BD-4B45-8471-563F984E4642}"/>
              </a:ext>
            </a:extLst>
          </p:cNvPr>
          <p:cNvSpPr/>
          <p:nvPr/>
        </p:nvSpPr>
        <p:spPr bwMode="auto">
          <a:xfrm rot="16200000">
            <a:off x="1623952" y="5038658"/>
            <a:ext cx="819785" cy="3273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ANOVA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DDFDD72-B968-4844-A6DB-60A616023CFB}"/>
              </a:ext>
            </a:extLst>
          </p:cNvPr>
          <p:cNvSpPr/>
          <p:nvPr/>
        </p:nvSpPr>
        <p:spPr bwMode="auto">
          <a:xfrm rot="16200000">
            <a:off x="1991479" y="5283542"/>
            <a:ext cx="1420692" cy="457415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Mann-Whitney 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Utest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C7F869-BAC7-904B-B8C8-C64C79A28046}"/>
              </a:ext>
            </a:extLst>
          </p:cNvPr>
          <p:cNvSpPr/>
          <p:nvPr/>
        </p:nvSpPr>
        <p:spPr bwMode="auto">
          <a:xfrm rot="16200000">
            <a:off x="2801817" y="5260379"/>
            <a:ext cx="1379858" cy="463979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Wilcoxon signed rank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21AA211-CA72-C748-9A79-A1C2D02DDB33}"/>
              </a:ext>
            </a:extLst>
          </p:cNvPr>
          <p:cNvSpPr/>
          <p:nvPr/>
        </p:nvSpPr>
        <p:spPr bwMode="auto">
          <a:xfrm rot="16200000">
            <a:off x="3802733" y="5231619"/>
            <a:ext cx="1343362" cy="561261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Krus</a:t>
            </a: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kall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-Wallis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9243E20-6DD8-294E-A118-947515569297}"/>
              </a:ext>
            </a:extLst>
          </p:cNvPr>
          <p:cNvSpPr/>
          <p:nvPr/>
        </p:nvSpPr>
        <p:spPr bwMode="auto">
          <a:xfrm>
            <a:off x="6137364" y="1207930"/>
            <a:ext cx="1203239" cy="744425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continuous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5D0E2D-1C34-FA47-A209-4E446B1B4851}"/>
              </a:ext>
            </a:extLst>
          </p:cNvPr>
          <p:cNvSpPr/>
          <p:nvPr/>
        </p:nvSpPr>
        <p:spPr bwMode="auto">
          <a:xfrm>
            <a:off x="7711053" y="1202122"/>
            <a:ext cx="1122523" cy="72756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discrete dependent variable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F91C9-77A6-D84A-89B7-FB01EB031B57}"/>
              </a:ext>
            </a:extLst>
          </p:cNvPr>
          <p:cNvSpPr/>
          <p:nvPr/>
        </p:nvSpPr>
        <p:spPr bwMode="auto">
          <a:xfrm>
            <a:off x="739552" y="3094282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1B78392-BF1C-8D49-A7E0-5846713608EA}"/>
              </a:ext>
            </a:extLst>
          </p:cNvPr>
          <p:cNvSpPr/>
          <p:nvPr/>
        </p:nvSpPr>
        <p:spPr bwMode="auto">
          <a:xfrm>
            <a:off x="1641564" y="3088615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C588E6-6D51-C54C-B9FD-F98766C53B48}"/>
              </a:ext>
            </a:extLst>
          </p:cNvPr>
          <p:cNvSpPr/>
          <p:nvPr/>
        </p:nvSpPr>
        <p:spPr bwMode="auto">
          <a:xfrm>
            <a:off x="2251164" y="3654891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8360C0D-1E10-6140-B81C-FEE2A4AED111}"/>
              </a:ext>
            </a:extLst>
          </p:cNvPr>
          <p:cNvSpPr/>
          <p:nvPr/>
        </p:nvSpPr>
        <p:spPr bwMode="auto">
          <a:xfrm>
            <a:off x="3165564" y="3661482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48DB71B-4720-7E4B-A01B-C87F62C3DC1E}"/>
              </a:ext>
            </a:extLst>
          </p:cNvPr>
          <p:cNvSpPr/>
          <p:nvPr/>
        </p:nvSpPr>
        <p:spPr bwMode="auto">
          <a:xfrm>
            <a:off x="7437992" y="2199505"/>
            <a:ext cx="673412" cy="37058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FE7DB6D-F272-3B4C-9768-F168E50DDF24}"/>
              </a:ext>
            </a:extLst>
          </p:cNvPr>
          <p:cNvSpPr/>
          <p:nvPr/>
        </p:nvSpPr>
        <p:spPr bwMode="auto">
          <a:xfrm>
            <a:off x="8234796" y="2187782"/>
            <a:ext cx="756804" cy="376254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&gt;2 grp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C1F713B-F278-E141-83FF-A4183447E74A}"/>
              </a:ext>
            </a:extLst>
          </p:cNvPr>
          <p:cNvSpPr/>
          <p:nvPr/>
        </p:nvSpPr>
        <p:spPr bwMode="auto">
          <a:xfrm>
            <a:off x="6347838" y="2983497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53F5AE-CEC7-E34B-BE22-E942373A566B}"/>
              </a:ext>
            </a:extLst>
          </p:cNvPr>
          <p:cNvSpPr/>
          <p:nvPr/>
        </p:nvSpPr>
        <p:spPr bwMode="auto">
          <a:xfrm>
            <a:off x="7707953" y="2990088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6CA0DD-7683-A54A-AB72-FE0F91E5B8C5}"/>
              </a:ext>
            </a:extLst>
          </p:cNvPr>
          <p:cNvSpPr/>
          <p:nvPr/>
        </p:nvSpPr>
        <p:spPr bwMode="auto">
          <a:xfrm>
            <a:off x="5886340" y="3669297"/>
            <a:ext cx="794992" cy="80517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&gt;=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4C8565-0FF0-F24E-9BF7-4C1B6934DF6B}"/>
              </a:ext>
            </a:extLst>
          </p:cNvPr>
          <p:cNvSpPr/>
          <p:nvPr/>
        </p:nvSpPr>
        <p:spPr bwMode="auto">
          <a:xfrm>
            <a:off x="6746964" y="3669297"/>
            <a:ext cx="783668" cy="894097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Counts &gt;= 5 in &lt; 75% cells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E5D658-78C2-C34A-AF7C-1A289105F37D}"/>
              </a:ext>
            </a:extLst>
          </p:cNvPr>
          <p:cNvSpPr/>
          <p:nvPr/>
        </p:nvSpPr>
        <p:spPr bwMode="auto">
          <a:xfrm rot="16200000">
            <a:off x="5606260" y="5317000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4E4305F-D9DD-384E-9B09-E650EA8938A4}"/>
              </a:ext>
            </a:extLst>
          </p:cNvPr>
          <p:cNvSpPr/>
          <p:nvPr/>
        </p:nvSpPr>
        <p:spPr bwMode="auto">
          <a:xfrm rot="16200000">
            <a:off x="6467117" y="5257358"/>
            <a:ext cx="1343362" cy="555067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Fisher’s exact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379453-5360-294D-B93C-C079E121E762}"/>
              </a:ext>
            </a:extLst>
          </p:cNvPr>
          <p:cNvSpPr/>
          <p:nvPr/>
        </p:nvSpPr>
        <p:spPr bwMode="auto">
          <a:xfrm rot="16200000">
            <a:off x="7372481" y="5385352"/>
            <a:ext cx="1343362" cy="29355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err="1">
                <a:latin typeface="Arial" pitchFamily="-112" charset="0"/>
                <a:ea typeface="Arial" pitchFamily="-112" charset="0"/>
                <a:cs typeface="Arial" pitchFamily="-112" charset="0"/>
              </a:rPr>
              <a:t>McNemar’s</a:t>
            </a: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9F511CD-24B7-9F47-8FA0-3CF573B0C488}"/>
              </a:ext>
            </a:extLst>
          </p:cNvPr>
          <p:cNvSpPr/>
          <p:nvPr/>
        </p:nvSpPr>
        <p:spPr bwMode="auto">
          <a:xfrm rot="16200000">
            <a:off x="7941517" y="5358746"/>
            <a:ext cx="1343362" cy="390498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Chi-square test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BA1E35-649E-A84D-ACCB-AEC3327D3E69}"/>
              </a:ext>
            </a:extLst>
          </p:cNvPr>
          <p:cNvCxnSpPr>
            <a:stCxn id="7" idx="1"/>
            <a:endCxn id="8" idx="3"/>
          </p:cNvCxnSpPr>
          <p:nvPr/>
        </p:nvCxnSpPr>
        <p:spPr bwMode="auto">
          <a:xfrm flipH="1">
            <a:off x="2736073" y="544339"/>
            <a:ext cx="886691" cy="1613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E1094C-D166-1145-A2AD-3DC7A3800E44}"/>
              </a:ext>
            </a:extLst>
          </p:cNvPr>
          <p:cNvCxnSpPr>
            <a:stCxn id="7" idx="3"/>
            <a:endCxn id="11" idx="1"/>
          </p:cNvCxnSpPr>
          <p:nvPr/>
        </p:nvCxnSpPr>
        <p:spPr bwMode="auto">
          <a:xfrm>
            <a:off x="5908764" y="544339"/>
            <a:ext cx="621125" cy="938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C768EB8-154E-0344-ABEE-B8382608FA78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 flipH="1">
            <a:off x="853654" y="1028745"/>
            <a:ext cx="723341" cy="202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36873A-04A8-624A-B6CE-74EA47B6B93B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 bwMode="auto">
          <a:xfrm>
            <a:off x="1731619" y="1028745"/>
            <a:ext cx="601321" cy="219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D38AB4-A845-AF49-AC82-5E9169F45A8F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 bwMode="auto">
          <a:xfrm flipV="1">
            <a:off x="853654" y="1976037"/>
            <a:ext cx="0" cy="2332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D54579-2E4C-E94F-8479-1E7DD65095F6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 bwMode="auto">
          <a:xfrm flipH="1" flipV="1">
            <a:off x="2332940" y="1976037"/>
            <a:ext cx="1502" cy="1872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62E306F-DDAC-E749-B677-10D21A50681F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 bwMode="auto">
          <a:xfrm flipH="1">
            <a:off x="6738984" y="922474"/>
            <a:ext cx="807895" cy="285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39E900-8303-6148-AABB-9D6FE67BA2AB}"/>
              </a:ext>
            </a:extLst>
          </p:cNvPr>
          <p:cNvCxnSpPr>
            <a:cxnSpLocks/>
            <a:stCxn id="11" idx="2"/>
            <a:endCxn id="35" idx="0"/>
          </p:cNvCxnSpPr>
          <p:nvPr/>
        </p:nvCxnSpPr>
        <p:spPr bwMode="auto">
          <a:xfrm>
            <a:off x="7546879" y="922474"/>
            <a:ext cx="725436" cy="2796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9CE4BCD-C1F6-A546-935D-B6D468462EBD}"/>
              </a:ext>
            </a:extLst>
          </p:cNvPr>
          <p:cNvCxnSpPr>
            <a:cxnSpLocks/>
            <a:stCxn id="34" idx="2"/>
            <a:endCxn id="18" idx="0"/>
          </p:cNvCxnSpPr>
          <p:nvPr/>
        </p:nvCxnSpPr>
        <p:spPr bwMode="auto">
          <a:xfrm flipH="1">
            <a:off x="4504178" y="1952355"/>
            <a:ext cx="2234806" cy="219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1F5AC5C-B8C0-634E-9978-7B26B5FAAE3E}"/>
              </a:ext>
            </a:extLst>
          </p:cNvPr>
          <p:cNvCxnSpPr>
            <a:cxnSpLocks/>
            <a:stCxn id="34" idx="2"/>
            <a:endCxn id="19" idx="0"/>
          </p:cNvCxnSpPr>
          <p:nvPr/>
        </p:nvCxnSpPr>
        <p:spPr bwMode="auto">
          <a:xfrm flipH="1">
            <a:off x="5541956" y="1952355"/>
            <a:ext cx="1197028" cy="222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587D0B-FC65-EB40-A4F0-12D8FBF20ABC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 bwMode="auto">
          <a:xfrm flipH="1">
            <a:off x="7774698" y="1929686"/>
            <a:ext cx="497617" cy="2698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3B3028-837C-A041-9E31-33CCDCF6A2CE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 bwMode="auto">
          <a:xfrm>
            <a:off x="8272315" y="1929686"/>
            <a:ext cx="340883" cy="258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108880-F911-6C4E-B664-20A7D4938E00}"/>
              </a:ext>
            </a:extLst>
          </p:cNvPr>
          <p:cNvCxnSpPr>
            <a:cxnSpLocks/>
            <a:stCxn id="18" idx="2"/>
            <a:endCxn id="36" idx="0"/>
          </p:cNvCxnSpPr>
          <p:nvPr/>
        </p:nvCxnSpPr>
        <p:spPr bwMode="auto">
          <a:xfrm flipH="1">
            <a:off x="1076258" y="2636877"/>
            <a:ext cx="3427920" cy="457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5078D39-6A43-D849-BA3F-5A157FD0EF76}"/>
              </a:ext>
            </a:extLst>
          </p:cNvPr>
          <p:cNvCxnSpPr>
            <a:cxnSpLocks/>
            <a:stCxn id="18" idx="2"/>
            <a:endCxn id="37" idx="0"/>
          </p:cNvCxnSpPr>
          <p:nvPr/>
        </p:nvCxnSpPr>
        <p:spPr bwMode="auto">
          <a:xfrm flipH="1">
            <a:off x="2019966" y="2636877"/>
            <a:ext cx="2484212" cy="451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F7CAAB6-1993-9341-B944-0F34E8F953B4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 bwMode="auto">
          <a:xfrm flipH="1">
            <a:off x="3121270" y="2616674"/>
            <a:ext cx="2420686" cy="477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6B44F32-0BFC-9046-86C0-1A3C9223B739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 flipH="1">
            <a:off x="4915566" y="2616674"/>
            <a:ext cx="626390" cy="4719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6A50A56-B5CC-7A4F-9600-F565C6B9D510}"/>
              </a:ext>
            </a:extLst>
          </p:cNvPr>
          <p:cNvCxnSpPr>
            <a:cxnSpLocks/>
            <a:stCxn id="36" idx="2"/>
            <a:endCxn id="24" idx="0"/>
          </p:cNvCxnSpPr>
          <p:nvPr/>
        </p:nvCxnSpPr>
        <p:spPr bwMode="auto">
          <a:xfrm flipH="1">
            <a:off x="560323" y="3464869"/>
            <a:ext cx="515935" cy="1932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4C6C190-FF90-6441-8E34-1C50DCC09777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 bwMode="auto">
          <a:xfrm>
            <a:off x="1076258" y="3464869"/>
            <a:ext cx="281888" cy="1998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52E953D-41D6-B941-9920-998A65EEABC4}"/>
              </a:ext>
            </a:extLst>
          </p:cNvPr>
          <p:cNvCxnSpPr>
            <a:cxnSpLocks/>
            <a:stCxn id="24" idx="2"/>
            <a:endCxn id="26" idx="3"/>
          </p:cNvCxnSpPr>
          <p:nvPr/>
        </p:nvCxnSpPr>
        <p:spPr bwMode="auto">
          <a:xfrm>
            <a:off x="560323" y="4102305"/>
            <a:ext cx="6176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C2A6127-92A4-8B46-BF18-708D6386E42D}"/>
              </a:ext>
            </a:extLst>
          </p:cNvPr>
          <p:cNvCxnSpPr>
            <a:cxnSpLocks/>
            <a:stCxn id="25" idx="2"/>
            <a:endCxn id="27" idx="3"/>
          </p:cNvCxnSpPr>
          <p:nvPr/>
        </p:nvCxnSpPr>
        <p:spPr bwMode="auto">
          <a:xfrm>
            <a:off x="1358146" y="4102305"/>
            <a:ext cx="4838" cy="699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2B09-DF7F-8A48-BF17-969350BA141C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 bwMode="auto">
          <a:xfrm>
            <a:off x="2019966" y="3464869"/>
            <a:ext cx="13879" cy="13275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245654A-E67F-2441-9E9B-F085E8C6D618}"/>
              </a:ext>
            </a:extLst>
          </p:cNvPr>
          <p:cNvCxnSpPr>
            <a:cxnSpLocks/>
            <a:stCxn id="20" idx="2"/>
            <a:endCxn id="38" idx="0"/>
          </p:cNvCxnSpPr>
          <p:nvPr/>
        </p:nvCxnSpPr>
        <p:spPr bwMode="auto">
          <a:xfrm flipH="1">
            <a:off x="2691062" y="3464869"/>
            <a:ext cx="430208" cy="1900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FFD1597-5FEF-FD4A-9090-97F9B5606CDE}"/>
              </a:ext>
            </a:extLst>
          </p:cNvPr>
          <p:cNvCxnSpPr>
            <a:cxnSpLocks/>
            <a:stCxn id="20" idx="2"/>
            <a:endCxn id="39" idx="0"/>
          </p:cNvCxnSpPr>
          <p:nvPr/>
        </p:nvCxnSpPr>
        <p:spPr bwMode="auto">
          <a:xfrm>
            <a:off x="3121270" y="3464869"/>
            <a:ext cx="370476" cy="1966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92F0A6B-A4CF-4740-8190-CAA14FCEA7FD}"/>
              </a:ext>
            </a:extLst>
          </p:cNvPr>
          <p:cNvCxnSpPr>
            <a:cxnSpLocks/>
            <a:stCxn id="38" idx="2"/>
            <a:endCxn id="31" idx="3"/>
          </p:cNvCxnSpPr>
          <p:nvPr/>
        </p:nvCxnSpPr>
        <p:spPr bwMode="auto">
          <a:xfrm>
            <a:off x="2691062" y="4099081"/>
            <a:ext cx="10763" cy="702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5E4B89C-C760-8146-92F8-96033952E549}"/>
              </a:ext>
            </a:extLst>
          </p:cNvPr>
          <p:cNvCxnSpPr>
            <a:cxnSpLocks/>
            <a:stCxn id="39" idx="2"/>
            <a:endCxn id="32" idx="3"/>
          </p:cNvCxnSpPr>
          <p:nvPr/>
        </p:nvCxnSpPr>
        <p:spPr bwMode="auto">
          <a:xfrm>
            <a:off x="3491746" y="4099081"/>
            <a:ext cx="0" cy="703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9D6FCDA-B36C-4A48-826F-E290D1C17E32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 flipH="1">
            <a:off x="6787736" y="2570092"/>
            <a:ext cx="986962" cy="4134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2A6BF2-D064-7245-AEFA-CCC73D3C8AF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 bwMode="auto">
          <a:xfrm>
            <a:off x="7774698" y="2570092"/>
            <a:ext cx="259437" cy="419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A6ADDC6-6D1C-DA40-985E-E4FACF8929A7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 bwMode="auto">
          <a:xfrm flipH="1">
            <a:off x="6283836" y="3427687"/>
            <a:ext cx="503900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5FAC6E-C150-BD47-8A26-E1B2E879C353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 bwMode="auto">
          <a:xfrm>
            <a:off x="6787736" y="3427687"/>
            <a:ext cx="351062" cy="2416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78DF3BA-9073-9C4A-890D-5F8210328862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 bwMode="auto">
          <a:xfrm flipH="1">
            <a:off x="6277941" y="4474467"/>
            <a:ext cx="5895" cy="366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299BB4F-B6A6-EC4C-804F-A9B349DDF36B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 bwMode="auto">
          <a:xfrm>
            <a:off x="7138798" y="4563394"/>
            <a:ext cx="1" cy="2998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8E7208-1B25-EB4C-AD95-5A1B320BC47A}"/>
              </a:ext>
            </a:extLst>
          </p:cNvPr>
          <p:cNvCxnSpPr>
            <a:cxnSpLocks/>
            <a:stCxn id="43" idx="2"/>
            <a:endCxn id="48" idx="3"/>
          </p:cNvCxnSpPr>
          <p:nvPr/>
        </p:nvCxnSpPr>
        <p:spPr bwMode="auto">
          <a:xfrm>
            <a:off x="8034135" y="3427687"/>
            <a:ext cx="10027" cy="14327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748A2AB-4E2D-2046-8CFF-462F5E6B59DD}"/>
              </a:ext>
            </a:extLst>
          </p:cNvPr>
          <p:cNvCxnSpPr>
            <a:cxnSpLocks/>
            <a:stCxn id="41" idx="2"/>
            <a:endCxn id="49" idx="3"/>
          </p:cNvCxnSpPr>
          <p:nvPr/>
        </p:nvCxnSpPr>
        <p:spPr bwMode="auto">
          <a:xfrm>
            <a:off x="8613198" y="2564036"/>
            <a:ext cx="0" cy="23182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FB64F1B6-AAF9-4B4E-8043-448A0B5FFE71}"/>
              </a:ext>
            </a:extLst>
          </p:cNvPr>
          <p:cNvSpPr/>
          <p:nvPr/>
        </p:nvSpPr>
        <p:spPr bwMode="auto">
          <a:xfrm>
            <a:off x="4035578" y="3668996"/>
            <a:ext cx="879795" cy="44419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Non 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737AEF-DF23-3C46-A622-015D83EEE513}"/>
              </a:ext>
            </a:extLst>
          </p:cNvPr>
          <p:cNvSpPr/>
          <p:nvPr/>
        </p:nvSpPr>
        <p:spPr bwMode="auto">
          <a:xfrm>
            <a:off x="4994364" y="3675587"/>
            <a:ext cx="652363" cy="437599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>
                <a:latin typeface="Arial" pitchFamily="-112" charset="0"/>
                <a:ea typeface="Arial" pitchFamily="-112" charset="0"/>
                <a:cs typeface="Arial" pitchFamily="-112" charset="0"/>
              </a:rPr>
              <a:t>paired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453A240-0C93-9C4F-938B-1A4985D27C18}"/>
              </a:ext>
            </a:extLst>
          </p:cNvPr>
          <p:cNvCxnSpPr>
            <a:cxnSpLocks/>
            <a:stCxn id="21" idx="2"/>
            <a:endCxn id="191" idx="0"/>
          </p:cNvCxnSpPr>
          <p:nvPr/>
        </p:nvCxnSpPr>
        <p:spPr bwMode="auto">
          <a:xfrm flipH="1">
            <a:off x="4475476" y="3464869"/>
            <a:ext cx="440090" cy="204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0030F60A-91BB-1D4B-AD29-2754D6E71EFE}"/>
              </a:ext>
            </a:extLst>
          </p:cNvPr>
          <p:cNvCxnSpPr>
            <a:cxnSpLocks/>
            <a:stCxn id="21" idx="2"/>
            <a:endCxn id="192" idx="0"/>
          </p:cNvCxnSpPr>
          <p:nvPr/>
        </p:nvCxnSpPr>
        <p:spPr bwMode="auto">
          <a:xfrm>
            <a:off x="4915566" y="3464869"/>
            <a:ext cx="404980" cy="210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13C73E1D-7B29-754F-ACAD-412D133CC44E}"/>
              </a:ext>
            </a:extLst>
          </p:cNvPr>
          <p:cNvSpPr/>
          <p:nvPr/>
        </p:nvSpPr>
        <p:spPr bwMode="auto">
          <a:xfrm rot="16200000">
            <a:off x="4641910" y="5423223"/>
            <a:ext cx="1343362" cy="246960"/>
          </a:xfrm>
          <a:prstGeom prst="roundRect">
            <a:avLst/>
          </a:prstGeom>
          <a:solidFill>
            <a:schemeClr val="bg1"/>
          </a:solidFill>
          <a:ln w="63500" cap="flat" cmpd="sng" algn="ctr">
            <a:solidFill>
              <a:srgbClr val="99CC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Friiedman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rPr>
              <a:t> test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2C38035-DA1C-0344-A8A8-565E317E0599}"/>
              </a:ext>
            </a:extLst>
          </p:cNvPr>
          <p:cNvCxnSpPr>
            <a:cxnSpLocks/>
            <a:stCxn id="191" idx="2"/>
            <a:endCxn id="33" idx="3"/>
          </p:cNvCxnSpPr>
          <p:nvPr/>
        </p:nvCxnSpPr>
        <p:spPr bwMode="auto">
          <a:xfrm flipH="1">
            <a:off x="4474415" y="4113186"/>
            <a:ext cx="1061" cy="7273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C38251-3001-4347-899E-CD8F86833564}"/>
              </a:ext>
            </a:extLst>
          </p:cNvPr>
          <p:cNvCxnSpPr>
            <a:cxnSpLocks/>
            <a:stCxn id="192" idx="2"/>
            <a:endCxn id="202" idx="3"/>
          </p:cNvCxnSpPr>
          <p:nvPr/>
        </p:nvCxnSpPr>
        <p:spPr bwMode="auto">
          <a:xfrm flipH="1">
            <a:off x="5313591" y="4113186"/>
            <a:ext cx="6955" cy="761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2F6355C-16CA-D440-A496-959B135F925B}"/>
              </a:ext>
            </a:extLst>
          </p:cNvPr>
          <p:cNvSpPr/>
          <p:nvPr/>
        </p:nvSpPr>
        <p:spPr>
          <a:xfrm rot="21242412">
            <a:off x="2914805" y="1326716"/>
            <a:ext cx="10996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00"/>
                </a:solidFill>
              </a:rPr>
              <a:t>wont look at that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CD6055E-7679-D749-B518-F75D14DD58DB}"/>
              </a:ext>
            </a:extLst>
          </p:cNvPr>
          <p:cNvSpPr/>
          <p:nvPr/>
        </p:nvSpPr>
        <p:spPr bwMode="auto">
          <a:xfrm>
            <a:off x="-304800" y="-481263"/>
            <a:ext cx="9897979" cy="7347284"/>
          </a:xfrm>
          <a:custGeom>
            <a:avLst/>
            <a:gdLst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3416968 w 9897979"/>
              <a:gd name="connsiteY19" fmla="*/ 33528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6801853 w 9897979"/>
              <a:gd name="connsiteY14" fmla="*/ 2695074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16253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60632 w 9897979"/>
              <a:gd name="connsiteY12" fmla="*/ 1620252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529137 w 9897979"/>
              <a:gd name="connsiteY8" fmla="*/ 1331495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6779509 w 9897979"/>
              <a:gd name="connsiteY8" fmla="*/ 1298838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6112042 w 9897979"/>
              <a:gd name="connsiteY7" fmla="*/ 2165684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523874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451111 w 9897979"/>
              <a:gd name="connsiteY19" fmla="*/ 3200400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678905 w 9897979"/>
              <a:gd name="connsiteY15" fmla="*/ 2630905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1796716 w 9897979"/>
              <a:gd name="connsiteY21" fmla="*/ 3609474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149642 w 9897979"/>
              <a:gd name="connsiteY20" fmla="*/ 3529263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1796716 w 9897979"/>
              <a:gd name="connsiteY22" fmla="*/ 3978442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101516 w 9897979"/>
              <a:gd name="connsiteY23" fmla="*/ 4203031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101516 w 9897979"/>
              <a:gd name="connsiteY24" fmla="*/ 4684295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1973179 w 9897979"/>
              <a:gd name="connsiteY25" fmla="*/ 5133474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467276 w 9897979"/>
              <a:gd name="connsiteY23" fmla="*/ 472353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  <a:gd name="connsiteX0" fmla="*/ 0 w 9897979"/>
              <a:gd name="connsiteY0" fmla="*/ 240631 h 7347284"/>
              <a:gd name="connsiteX1" fmla="*/ 0 w 9897979"/>
              <a:gd name="connsiteY1" fmla="*/ 3673642 h 7347284"/>
              <a:gd name="connsiteX2" fmla="*/ 737937 w 9897979"/>
              <a:gd name="connsiteY2" fmla="*/ 3721768 h 7347284"/>
              <a:gd name="connsiteX3" fmla="*/ 994611 w 9897979"/>
              <a:gd name="connsiteY3" fmla="*/ 3577389 h 7347284"/>
              <a:gd name="connsiteX4" fmla="*/ 1379621 w 9897979"/>
              <a:gd name="connsiteY4" fmla="*/ 3497179 h 7347284"/>
              <a:gd name="connsiteX5" fmla="*/ 3641558 w 9897979"/>
              <a:gd name="connsiteY5" fmla="*/ 3176337 h 7347284"/>
              <a:gd name="connsiteX6" fmla="*/ 4229959 w 9897979"/>
              <a:gd name="connsiteY6" fmla="*/ 2294021 h 7347284"/>
              <a:gd name="connsiteX7" fmla="*/ 3869585 w 9897979"/>
              <a:gd name="connsiteY7" fmla="*/ 1371027 h 7347284"/>
              <a:gd name="connsiteX8" fmla="*/ 3927452 w 9897979"/>
              <a:gd name="connsiteY8" fmla="*/ 700123 h 7347284"/>
              <a:gd name="connsiteX9" fmla="*/ 6737684 w 9897979"/>
              <a:gd name="connsiteY9" fmla="*/ 673768 h 7347284"/>
              <a:gd name="connsiteX10" fmla="*/ 9256295 w 9897979"/>
              <a:gd name="connsiteY10" fmla="*/ 705852 h 7347284"/>
              <a:gd name="connsiteX11" fmla="*/ 9192126 w 9897979"/>
              <a:gd name="connsiteY11" fmla="*/ 1491916 h 7347284"/>
              <a:gd name="connsiteX12" fmla="*/ 7849746 w 9897979"/>
              <a:gd name="connsiteY12" fmla="*/ 1435195 h 7347284"/>
              <a:gd name="connsiteX13" fmla="*/ 7705367 w 9897979"/>
              <a:gd name="connsiteY13" fmla="*/ 2534652 h 7347284"/>
              <a:gd name="connsiteX14" fmla="*/ 7117539 w 9897979"/>
              <a:gd name="connsiteY14" fmla="*/ 2444703 h 7347284"/>
              <a:gd name="connsiteX15" fmla="*/ 5428534 w 9897979"/>
              <a:gd name="connsiteY15" fmla="*/ 2652676 h 7347284"/>
              <a:gd name="connsiteX16" fmla="*/ 5390147 w 9897979"/>
              <a:gd name="connsiteY16" fmla="*/ 2711116 h 7347284"/>
              <a:gd name="connsiteX17" fmla="*/ 5374105 w 9897979"/>
              <a:gd name="connsiteY17" fmla="*/ 3080084 h 7347284"/>
              <a:gd name="connsiteX18" fmla="*/ 5261811 w 9897979"/>
              <a:gd name="connsiteY18" fmla="*/ 3192379 h 7347284"/>
              <a:gd name="connsiteX19" fmla="*/ 4549083 w 9897979"/>
              <a:gd name="connsiteY19" fmla="*/ 3178629 h 7347284"/>
              <a:gd name="connsiteX20" fmla="*/ 2810823 w 9897979"/>
              <a:gd name="connsiteY20" fmla="*/ 3515195 h 7347284"/>
              <a:gd name="connsiteX21" fmla="*/ 2879928 w 9897979"/>
              <a:gd name="connsiteY21" fmla="*/ 4017437 h 7347284"/>
              <a:gd name="connsiteX22" fmla="*/ 2471966 w 9897979"/>
              <a:gd name="connsiteY22" fmla="*/ 4076916 h 7347284"/>
              <a:gd name="connsiteX23" fmla="*/ 2607953 w 9897979"/>
              <a:gd name="connsiteY23" fmla="*/ 5215906 h 7347284"/>
              <a:gd name="connsiteX24" fmla="*/ 2622020 w 9897979"/>
              <a:gd name="connsiteY24" fmla="*/ 6766313 h 7347284"/>
              <a:gd name="connsiteX25" fmla="*/ 2226398 w 9897979"/>
              <a:gd name="connsiteY25" fmla="*/ 7215492 h 7347284"/>
              <a:gd name="connsiteX26" fmla="*/ 1941095 w 9897979"/>
              <a:gd name="connsiteY26" fmla="*/ 7347284 h 7347284"/>
              <a:gd name="connsiteX27" fmla="*/ 9897979 w 9897979"/>
              <a:gd name="connsiteY27" fmla="*/ 7331242 h 7347284"/>
              <a:gd name="connsiteX28" fmla="*/ 9593179 w 9897979"/>
              <a:gd name="connsiteY28" fmla="*/ 0 h 7347284"/>
              <a:gd name="connsiteX29" fmla="*/ 0 w 9897979"/>
              <a:gd name="connsiteY29" fmla="*/ 240631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97979" h="7347284">
                <a:moveTo>
                  <a:pt x="0" y="240631"/>
                </a:moveTo>
                <a:lnTo>
                  <a:pt x="0" y="3673642"/>
                </a:lnTo>
                <a:lnTo>
                  <a:pt x="737937" y="3721768"/>
                </a:lnTo>
                <a:lnTo>
                  <a:pt x="994611" y="3577389"/>
                </a:lnTo>
                <a:lnTo>
                  <a:pt x="1379621" y="3497179"/>
                </a:lnTo>
                <a:lnTo>
                  <a:pt x="3641558" y="3176337"/>
                </a:lnTo>
                <a:lnTo>
                  <a:pt x="4229959" y="2294021"/>
                </a:lnTo>
                <a:lnTo>
                  <a:pt x="3869585" y="1371027"/>
                </a:lnTo>
                <a:lnTo>
                  <a:pt x="3927452" y="700123"/>
                </a:lnTo>
                <a:lnTo>
                  <a:pt x="6737684" y="673768"/>
                </a:lnTo>
                <a:lnTo>
                  <a:pt x="9256295" y="705852"/>
                </a:lnTo>
                <a:lnTo>
                  <a:pt x="9192126" y="1491916"/>
                </a:lnTo>
                <a:lnTo>
                  <a:pt x="7849746" y="1435195"/>
                </a:lnTo>
                <a:lnTo>
                  <a:pt x="7705367" y="2534652"/>
                </a:lnTo>
                <a:cubicBezTo>
                  <a:pt x="7509424" y="2504669"/>
                  <a:pt x="7497011" y="2425032"/>
                  <a:pt x="7117539" y="2444703"/>
                </a:cubicBezTo>
                <a:cubicBezTo>
                  <a:pt x="6738067" y="2464374"/>
                  <a:pt x="5908079" y="2590609"/>
                  <a:pt x="5428534" y="2652676"/>
                </a:cubicBezTo>
                <a:lnTo>
                  <a:pt x="5390147" y="2711116"/>
                </a:lnTo>
                <a:lnTo>
                  <a:pt x="5374105" y="3080084"/>
                </a:lnTo>
                <a:lnTo>
                  <a:pt x="5261811" y="3192379"/>
                </a:lnTo>
                <a:lnTo>
                  <a:pt x="4549083" y="3178629"/>
                </a:lnTo>
                <a:lnTo>
                  <a:pt x="2810823" y="3515195"/>
                </a:lnTo>
                <a:lnTo>
                  <a:pt x="2879928" y="4017437"/>
                </a:lnTo>
                <a:lnTo>
                  <a:pt x="2471966" y="4076916"/>
                </a:lnTo>
                <a:cubicBezTo>
                  <a:pt x="2470403" y="4292456"/>
                  <a:pt x="2609516" y="5000366"/>
                  <a:pt x="2607953" y="5215906"/>
                </a:cubicBezTo>
                <a:lnTo>
                  <a:pt x="2622020" y="6766313"/>
                </a:lnTo>
                <a:lnTo>
                  <a:pt x="2226398" y="7215492"/>
                </a:lnTo>
                <a:lnTo>
                  <a:pt x="1941095" y="7347284"/>
                </a:lnTo>
                <a:lnTo>
                  <a:pt x="9897979" y="7331242"/>
                </a:lnTo>
                <a:lnTo>
                  <a:pt x="9593179" y="0"/>
                </a:lnTo>
                <a:lnTo>
                  <a:pt x="0" y="240631"/>
                </a:lnTo>
                <a:close/>
              </a:path>
            </a:pathLst>
          </a:cu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609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3D1E6CD-1347-864B-A10B-DA81CFDA63E1}"/>
              </a:ext>
            </a:extLst>
          </p:cNvPr>
          <p:cNvGrpSpPr/>
          <p:nvPr/>
        </p:nvGrpSpPr>
        <p:grpSpPr>
          <a:xfrm>
            <a:off x="7772400" y="-258128"/>
            <a:ext cx="1371600" cy="1630760"/>
            <a:chOff x="7772400" y="-258128"/>
            <a:chExt cx="1371600" cy="1630760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2BED168-524C-E74D-AF4C-0F5BAB8DEA96}"/>
                </a:ext>
              </a:extLst>
            </p:cNvPr>
            <p:cNvSpPr/>
            <p:nvPr/>
          </p:nvSpPr>
          <p:spPr bwMode="auto">
            <a:xfrm rot="10800000">
              <a:off x="7772400" y="1032"/>
              <a:ext cx="1371600" cy="1371600"/>
            </a:xfrm>
            <a:prstGeom prst="rtTriangle">
              <a:avLst/>
            </a:prstGeom>
            <a:solidFill>
              <a:srgbClr val="99CC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Arial" pitchFamily="-112" charset="0"/>
                <a:cs typeface="Arial" pitchFamily="-11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56D37-0A57-0044-9ABA-69B7B607F15E}"/>
                </a:ext>
              </a:extLst>
            </p:cNvPr>
            <p:cNvSpPr txBox="1"/>
            <p:nvPr/>
          </p:nvSpPr>
          <p:spPr>
            <a:xfrm>
              <a:off x="8229600" y="-258128"/>
              <a:ext cx="685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0" dirty="0">
                  <a:solidFill>
                    <a:schemeClr val="bg1"/>
                  </a:solidFill>
                </a:rPr>
                <a:t>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93B1DD6-33BF-0948-AAB0-1CDDA1840480}"/>
              </a:ext>
            </a:extLst>
          </p:cNvPr>
          <p:cNvSpPr/>
          <p:nvPr/>
        </p:nvSpPr>
        <p:spPr>
          <a:xfrm>
            <a:off x="454617" y="3200400"/>
            <a:ext cx="8229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0" dirty="0">
                <a:latin typeface="Courier" pitchFamily="2" charset="0"/>
                <a:cs typeface="Arial" pitchFamily="-112" charset="0"/>
              </a:rPr>
              <a:t>https://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www.harding.edu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/</a:t>
            </a:r>
            <a:r>
              <a:rPr lang="en-GB" b="0" dirty="0" err="1">
                <a:latin typeface="Courier" pitchFamily="2" charset="0"/>
                <a:cs typeface="Arial" pitchFamily="-112" charset="0"/>
              </a:rPr>
              <a:t>fmccown</a:t>
            </a:r>
            <a:r>
              <a:rPr lang="en-GB" b="0" dirty="0">
                <a:latin typeface="Courier" pitchFamily="2" charset="0"/>
                <a:cs typeface="Arial" pitchFamily="-112" charset="0"/>
              </a:rPr>
              <a:t>/r/</a:t>
            </a: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GB" b="0" dirty="0">
              <a:latin typeface="Courier" pitchFamily="2" charset="0"/>
              <a:cs typeface="Arial" pitchFamily="-112" charset="0"/>
            </a:endParaRPr>
          </a:p>
          <a:p>
            <a:endParaRPr lang="en-US" b="0" dirty="0">
              <a:latin typeface="Courier" pitchFamily="2" charset="0"/>
            </a:endParaRPr>
          </a:p>
          <a:p>
            <a:endParaRPr lang="en-US" b="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0D8E6-F6B0-0048-AAF0-DFABB9F30EDC}"/>
              </a:ext>
            </a:extLst>
          </p:cNvPr>
          <p:cNvSpPr/>
          <p:nvPr/>
        </p:nvSpPr>
        <p:spPr>
          <a:xfrm>
            <a:off x="3931197" y="2667000"/>
            <a:ext cx="1053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solidFill>
                  <a:srgbClr val="99CC00"/>
                </a:solidFill>
              </a:rPr>
              <a:t>R plots</a:t>
            </a:r>
          </a:p>
        </p:txBody>
      </p:sp>
    </p:spTree>
    <p:extLst>
      <p:ext uri="{BB962C8B-B14F-4D97-AF65-F5344CB8AC3E}">
        <p14:creationId xmlns:p14="http://schemas.microsoft.com/office/powerpoint/2010/main" val="1929059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077E72-BE20-D641-87D2-373FBFFC6F7E}"/>
              </a:ext>
            </a:extLst>
          </p:cNvPr>
          <p:cNvSpPr/>
          <p:nvPr/>
        </p:nvSpPr>
        <p:spPr>
          <a:xfrm>
            <a:off x="533400" y="2438400"/>
            <a:ext cx="800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99CC00"/>
                </a:solidFill>
              </a:rPr>
              <a:t>good videos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https://www.youtube.com/watch?v=WWqE7YHR4Jc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hlinkClick r:id="rId3"/>
              </a:rPr>
              <a:t>https://www.youtube.com/playlist?list=PLF596A4043DBEAE9C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6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/>
          <p:cNvSpPr txBox="1">
            <a:spLocks noChangeArrowheads="1"/>
          </p:cNvSpPr>
          <p:nvPr/>
        </p:nvSpPr>
        <p:spPr bwMode="auto">
          <a:xfrm>
            <a:off x="3124200" y="23622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C</a:t>
            </a:r>
          </a:p>
        </p:txBody>
      </p:sp>
      <p:sp>
        <p:nvSpPr>
          <p:cNvPr id="16386" name="Oval 3"/>
          <p:cNvSpPr>
            <a:spLocks noChangeArrowheads="1"/>
          </p:cNvSpPr>
          <p:nvPr/>
        </p:nvSpPr>
        <p:spPr bwMode="auto">
          <a:xfrm flipH="1" flipV="1">
            <a:off x="3189288" y="1981200"/>
            <a:ext cx="3200400" cy="3200400"/>
          </a:xfrm>
          <a:prstGeom prst="ellipse">
            <a:avLst/>
          </a:prstGeom>
          <a:noFill/>
          <a:ln w="71120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629400" y="-914400"/>
            <a:ext cx="12350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I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09600" y="-762000"/>
            <a:ext cx="32099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0">
                <a:solidFill>
                  <a:srgbClr val="EAEAEA"/>
                </a:solidFill>
                <a:sym typeface="Arial" charset="0"/>
              </a:rPr>
              <a:t>H</a:t>
            </a:r>
          </a:p>
        </p:txBody>
      </p:sp>
      <p:sp>
        <p:nvSpPr>
          <p:cNvPr id="16389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0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1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FFA725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6392" name="Text Box 9"/>
          <p:cNvSpPr txBox="1">
            <a:spLocks noChangeArrowheads="1"/>
          </p:cNvSpPr>
          <p:nvPr/>
        </p:nvSpPr>
        <p:spPr bwMode="auto">
          <a:xfrm>
            <a:off x="5105400" y="5329238"/>
            <a:ext cx="2466975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">
                <a:solidFill>
                  <a:srgbClr val="000000"/>
                </a:solidFill>
                <a:latin typeface="Verdana" charset="0"/>
                <a:sym typeface="Arial" charset="0"/>
              </a:rPr>
              <a:t>prototype</a:t>
            </a:r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5829300" y="1447800"/>
            <a:ext cx="28289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>
                <a:solidFill>
                  <a:srgbClr val="40404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6398" name="Text Box 9"/>
          <p:cNvSpPr txBox="1">
            <a:spLocks noChangeArrowheads="1"/>
          </p:cNvSpPr>
          <p:nvPr/>
        </p:nvSpPr>
        <p:spPr bwMode="auto">
          <a:xfrm>
            <a:off x="2133600" y="5943600"/>
            <a:ext cx="5791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>
                <a:solidFill>
                  <a:srgbClr val="404040"/>
                </a:solidFill>
                <a:latin typeface="Verdana" charset="0"/>
                <a:sym typeface="Arial" charset="0"/>
              </a:rPr>
              <a:t>comp science</a:t>
            </a:r>
          </a:p>
        </p:txBody>
      </p:sp>
      <p:sp>
        <p:nvSpPr>
          <p:cNvPr id="16399" name="Text Box 10"/>
          <p:cNvSpPr txBox="1">
            <a:spLocks noChangeArrowheads="1"/>
          </p:cNvSpPr>
          <p:nvPr/>
        </p:nvSpPr>
        <p:spPr bwMode="auto">
          <a:xfrm>
            <a:off x="381000" y="2590800"/>
            <a:ext cx="21653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" dirty="0">
                <a:solidFill>
                  <a:srgbClr val="99CC00"/>
                </a:solidFill>
                <a:latin typeface="Verdana" charset="0"/>
                <a:sym typeface="Arial" charset="0"/>
              </a:rPr>
              <a:t>evaluate</a:t>
            </a:r>
            <a:endParaRPr lang="el-GR" sz="3500" dirty="0">
              <a:solidFill>
                <a:srgbClr val="99CC00"/>
              </a:solidFill>
              <a:latin typeface="Verdana" charset="0"/>
              <a:sym typeface="Arial" charset="0"/>
            </a:endParaRPr>
          </a:p>
        </p:txBody>
      </p:sp>
      <p:sp>
        <p:nvSpPr>
          <p:cNvPr id="16400" name="Text Box 11"/>
          <p:cNvSpPr txBox="1">
            <a:spLocks noChangeArrowheads="1"/>
          </p:cNvSpPr>
          <p:nvPr/>
        </p:nvSpPr>
        <p:spPr bwMode="auto">
          <a:xfrm>
            <a:off x="6716713" y="2590800"/>
            <a:ext cx="166528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500">
                <a:solidFill>
                  <a:srgbClr val="000000"/>
                </a:solidFill>
                <a:latin typeface="Verdana" charset="0"/>
                <a:sym typeface="Arial" charset="0"/>
              </a:rPr>
              <a:t>design</a:t>
            </a:r>
          </a:p>
        </p:txBody>
      </p:sp>
      <p:sp>
        <p:nvSpPr>
          <p:cNvPr id="18" name="Arc 6"/>
          <p:cNvSpPr>
            <a:spLocks/>
          </p:cNvSpPr>
          <p:nvPr/>
        </p:nvSpPr>
        <p:spPr bwMode="auto">
          <a:xfrm>
            <a:off x="4789488" y="1981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9" name="Arc 7"/>
          <p:cNvSpPr>
            <a:spLocks/>
          </p:cNvSpPr>
          <p:nvPr/>
        </p:nvSpPr>
        <p:spPr bwMode="auto">
          <a:xfrm rot="19800000" flipH="1">
            <a:off x="2895600" y="24892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0" name="Arc 8"/>
          <p:cNvSpPr>
            <a:spLocks/>
          </p:cNvSpPr>
          <p:nvPr/>
        </p:nvSpPr>
        <p:spPr bwMode="auto">
          <a:xfrm rot="7200000">
            <a:off x="4281488" y="3873500"/>
            <a:ext cx="1600200" cy="1600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76200">
            <a:solidFill>
              <a:srgbClr val="99CC00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endParaRPr lang="en-US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4656138" y="4995863"/>
            <a:ext cx="334962" cy="33496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31877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3" name="Oval 15"/>
          <p:cNvSpPr>
            <a:spLocks noChangeArrowheads="1"/>
          </p:cNvSpPr>
          <p:nvPr/>
        </p:nvSpPr>
        <p:spPr bwMode="auto">
          <a:xfrm>
            <a:off x="6019800" y="2667000"/>
            <a:ext cx="334963" cy="3349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99CC00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endParaRPr lang="en-US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7AD545F6-F6FB-B047-A8B8-18A28E1CA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389" y="535348"/>
            <a:ext cx="2773195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dirty="0">
                <a:solidFill>
                  <a:srgbClr val="99CC00"/>
                </a:solidFill>
                <a:latin typeface="Verdana" charset="0"/>
                <a:sym typeface="Arial" charset="0"/>
              </a:rPr>
              <a:t>exp.</a:t>
            </a:r>
          </a:p>
          <a:p>
            <a:pPr eaLnBrk="1" hangingPunct="1"/>
            <a:r>
              <a:rPr lang="en-US" sz="6000" dirty="0">
                <a:solidFill>
                  <a:srgbClr val="99CC00"/>
                </a:solidFill>
                <a:latin typeface="Verdana" charset="0"/>
                <a:sym typeface="Arial" charset="0"/>
              </a:rPr>
              <a:t>psych.</a:t>
            </a:r>
            <a:endParaRPr lang="el-GR" sz="6000" dirty="0">
              <a:solidFill>
                <a:srgbClr val="99CC00"/>
              </a:solidFill>
              <a:latin typeface="Verdana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74154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itle 3"/>
          <p:cNvSpPr>
            <a:spLocks noGrp="1"/>
          </p:cNvSpPr>
          <p:nvPr>
            <p:ph type="title"/>
          </p:nvPr>
        </p:nvSpPr>
        <p:spPr>
          <a:xfrm>
            <a:off x="152400" y="5610225"/>
            <a:ext cx="8839200" cy="1247775"/>
          </a:xfrm>
        </p:spPr>
        <p:txBody>
          <a:bodyPr/>
          <a:lstStyle/>
          <a:p>
            <a:pPr algn="r" eaLnBrk="1" hangingPunct="1"/>
            <a:r>
              <a:rPr lang="en-US" sz="30000" dirty="0">
                <a:solidFill>
                  <a:srgbClr val="99CC00"/>
                </a:solidFill>
                <a:latin typeface="Arial" charset="0"/>
                <a:cs typeface="Arial" charset="0"/>
              </a:rPr>
              <a:t>end</a:t>
            </a:r>
            <a:endParaRPr lang="en-US" sz="8700" dirty="0">
              <a:solidFill>
                <a:srgbClr val="99CC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7384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 bwMode="auto">
          <a:xfrm>
            <a:off x="609600" y="1938866"/>
            <a:ext cx="8305800" cy="414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5000" kern="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kumimoji="0" lang="en-GB" sz="5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xperimental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</a:rPr>
              <a:t> psychology</a:t>
            </a:r>
            <a:r>
              <a:rPr kumimoji="0" lang="en-GB" sz="5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::</a:t>
            </a:r>
          </a:p>
          <a:p>
            <a:pPr lvl="0">
              <a:spcBef>
                <a:spcPct val="20000"/>
              </a:spcBef>
              <a:defRPr/>
            </a:pPr>
            <a:r>
              <a:rPr lang="en-GB" sz="2400" b="0" dirty="0">
                <a:solidFill>
                  <a:srgbClr val="222222"/>
                </a:solidFill>
                <a:latin typeface="arial" panose="020B0604020202020204" pitchFamily="34" charset="0"/>
              </a:rPr>
              <a:t>the branch of psychology concerned with the scientific investigation of the responses of individuals to stimuli in controlled situations</a:t>
            </a:r>
          </a:p>
          <a:p>
            <a:pPr lvl="0">
              <a:spcBef>
                <a:spcPct val="20000"/>
              </a:spcBef>
              <a:defRPr/>
            </a:pPr>
            <a:endParaRPr kumimoji="0" lang="is-I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e.g</a:t>
            </a:r>
            <a:r>
              <a:rPr lang="en-GB" sz="2400" b="0" kern="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. bandwagon effect (one of our many cognitive biases) </a:t>
            </a:r>
            <a:r>
              <a:rPr lang="en-GB" sz="2400" b="0" dirty="0">
                <a:solidFill>
                  <a:srgbClr val="000000"/>
                </a:solidFill>
                <a:latin typeface="Arial"/>
                <a:cs typeface="Arial"/>
              </a:rPr>
              <a:t>phenomenon whereby the rate of uptake of beliefs, ideas, fads and trends increases the more that they have already been adopted by others</a:t>
            </a:r>
          </a:p>
          <a:p>
            <a:pPr lvl="0">
              <a:spcBef>
                <a:spcPct val="20000"/>
              </a:spcBef>
              <a:defRPr/>
            </a:pPr>
            <a:endParaRPr lang="en-GB" sz="2400" b="0" kern="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hysh-elev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778272"/>
            <a:ext cx="9152923" cy="51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sych-Asch Conformity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3814"/>
            <a:ext cx="9144000" cy="6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Arial" pitchFamily="-112" charset="0"/>
            <a:cs typeface="Arial" pitchFamily="-112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59036</TotalTime>
  <Words>1968</Words>
  <Application>Microsoft Macintosh PowerPoint</Application>
  <PresentationFormat>On-screen Show (4:3)</PresentationFormat>
  <Paragraphs>492</Paragraphs>
  <Slides>60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ＭＳ Ｐゴシック</vt:lpstr>
      <vt:lpstr>Arial</vt:lpstr>
      <vt:lpstr>Arial</vt:lpstr>
      <vt:lpstr>Courier</vt:lpstr>
      <vt:lpstr>Helvetica Neue Light</vt:lpstr>
      <vt:lpstr>Verdana</vt:lpstr>
      <vt:lpstr>Default Design</vt:lpstr>
      <vt:lpstr>PowerPoint Presentation</vt:lpstr>
      <vt:lpstr>PowerPoint Presentation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start with 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terminology of regressions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goodness  of 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applications</vt:lpstr>
      <vt:lpstr>PowerPoint Presentation</vt:lpstr>
      <vt:lpstr>PowerPoint Presentation</vt:lpstr>
      <vt:lpstr>PowerPoint Presentation</vt:lpstr>
      <vt:lpstr>PowerPoint Presentation</vt:lpstr>
      <vt:lpstr>the next half  of this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>Microsoft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Patrck Baudisch</dc:creator>
  <cp:lastModifiedBy>Anne Roudaut</cp:lastModifiedBy>
  <cp:revision>831</cp:revision>
  <cp:lastPrinted>2018-11-06T14:01:41Z</cp:lastPrinted>
  <dcterms:created xsi:type="dcterms:W3CDTF">2010-06-22T07:38:57Z</dcterms:created>
  <dcterms:modified xsi:type="dcterms:W3CDTF">2018-11-07T09:01:15Z</dcterms:modified>
</cp:coreProperties>
</file>